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1" r:id="rId8"/>
    <p:sldId id="283" r:id="rId9"/>
    <p:sldId id="263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64" r:id="rId26"/>
    <p:sldId id="282" r:id="rId27"/>
    <p:sldId id="281" r:id="rId28"/>
    <p:sldId id="284" r:id="rId29"/>
    <p:sldId id="285" r:id="rId30"/>
    <p:sldId id="286" r:id="rId31"/>
    <p:sldId id="287" r:id="rId32"/>
    <p:sldId id="289" r:id="rId33"/>
    <p:sldId id="290" r:id="rId34"/>
    <p:sldId id="288" r:id="rId35"/>
    <p:sldId id="291" r:id="rId36"/>
    <p:sldId id="293" r:id="rId37"/>
    <p:sldId id="292" r:id="rId38"/>
    <p:sldId id="294" r:id="rId39"/>
    <p:sldId id="295" r:id="rId40"/>
    <p:sldId id="296" r:id="rId41"/>
    <p:sldId id="297" r:id="rId42"/>
    <p:sldId id="298" r:id="rId43"/>
    <p:sldId id="320" r:id="rId44"/>
    <p:sldId id="321" r:id="rId45"/>
    <p:sldId id="322" r:id="rId46"/>
    <p:sldId id="325" r:id="rId47"/>
    <p:sldId id="323" r:id="rId48"/>
    <p:sldId id="324" r:id="rId49"/>
    <p:sldId id="300" r:id="rId50"/>
    <p:sldId id="301" r:id="rId51"/>
    <p:sldId id="302" r:id="rId52"/>
    <p:sldId id="299" r:id="rId53"/>
    <p:sldId id="303" r:id="rId54"/>
    <p:sldId id="304" r:id="rId55"/>
    <p:sldId id="305" r:id="rId56"/>
    <p:sldId id="306" r:id="rId57"/>
    <p:sldId id="307" r:id="rId58"/>
    <p:sldId id="308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270" r:id="rId70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38012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66633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2949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69625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164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73954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71358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60118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70576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98736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272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41796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2901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1485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002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6224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0A3FF-4BCA-4CB2-AF3A-8BFA06F5C519}" type="datetimeFigureOut">
              <a:rPr lang="x-none" smtClean="0"/>
              <a:pPr/>
              <a:t>8/29/2018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DB89B6-CDB8-486B-A592-AB23D1C6887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2075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upload.wikimedia.org/wikipedia/commons/0/0a/LDH_reaction.png" TargetMode="Externa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upload.wikimedia.org/wikipedia/commons/0/01/Lactate_dehydrogenase_M4_%28muscle%29_1I10.png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upload.wikimedia.org/wikipedia/commons/c/c0/Creatine_kinase_rxn.png" TargetMode="Externa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hare.net/LejlaLiina/dijagnosticko-znacajni-enzimi" TargetMode="External"/><Relationship Id="rId2" Type="http://schemas.openxmlformats.org/officeDocument/2006/relationships/hyperlink" Target="https://www.slideshare.net/DamaKamelijama/osnovi-klinike-enzimologije2014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edrat.edu.rs/Cirilica/E-casopis/Broj%205/Rad%205.pdf" TargetMode="External"/><Relationship Id="rId4" Type="http://schemas.openxmlformats.org/officeDocument/2006/relationships/hyperlink" Target="https://scindeks-clanci.ceon.rs/data/pdf/1820-2411/2014/1820-24111401014N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1710" y="3549410"/>
            <a:ext cx="69176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4000" dirty="0"/>
              <a:t>ЕНЗИМИ</a:t>
            </a:r>
            <a:br>
              <a:rPr lang="x-none" sz="4000" dirty="0"/>
            </a:br>
            <a:r>
              <a:rPr lang="x-none" sz="4000" dirty="0"/>
              <a:t>ДИЈАГНОСТИЧКИ ЗНАЧАЈ</a:t>
            </a:r>
          </a:p>
        </p:txBody>
      </p:sp>
      <p:sp>
        <p:nvSpPr>
          <p:cNvPr id="3" name="Rectangle 2"/>
          <p:cNvSpPr/>
          <p:nvPr/>
        </p:nvSpPr>
        <p:spPr>
          <a:xfrm>
            <a:off x="672957" y="218795"/>
            <a:ext cx="74436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2800" smtClean="0"/>
              <a:t>Факултет медицинских наука Универзитета у Крагујевцу</a:t>
            </a:r>
          </a:p>
          <a:p>
            <a:pPr algn="ctr"/>
            <a:endParaRPr lang="x-none" sz="2800" smtClean="0"/>
          </a:p>
          <a:p>
            <a:pPr algn="ctr"/>
            <a:r>
              <a:rPr lang="en-US" sz="2800" dirty="0" smtClean="0"/>
              <a:t>M</a:t>
            </a:r>
            <a:r>
              <a:rPr lang="sr-Cyrl-CS" sz="2800" dirty="0" smtClean="0"/>
              <a:t>едицинска биохемија </a:t>
            </a:r>
          </a:p>
          <a:p>
            <a:pPr algn="ctr"/>
            <a:r>
              <a:rPr lang="x-none" sz="2800" smtClean="0"/>
              <a:t>ИАСФ</a:t>
            </a:r>
            <a:endParaRPr lang="sr-Cyrl-CS" sz="2800" dirty="0" smtClean="0"/>
          </a:p>
          <a:p>
            <a:pPr algn="ctr"/>
            <a:r>
              <a:rPr lang="sr-Cyrl-CS" sz="2800" dirty="0" smtClean="0"/>
              <a:t>2018/2019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7391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86" r="46613"/>
          <a:stretch/>
        </p:blipFill>
        <p:spPr>
          <a:xfrm>
            <a:off x="373486" y="1403797"/>
            <a:ext cx="4353059" cy="50742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05389" y="103030"/>
            <a:ext cx="7042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3200" dirty="0" smtClean="0"/>
              <a:t>Ослобађање ензима из ћелија у крв</a:t>
            </a:r>
            <a:endParaRPr lang="x-none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468969" y="2550015"/>
            <a:ext cx="4583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mtClean="0"/>
              <a:t>Ћелијски ензими се ослобађају у плазму</a:t>
            </a:r>
          </a:p>
          <a:p>
            <a:r>
              <a:rPr lang="x-none"/>
              <a:t>к</a:t>
            </a:r>
            <a:r>
              <a:rPr lang="x-none" smtClean="0"/>
              <a:t>ао последица обнове ћелија</a:t>
            </a:r>
            <a:endParaRPr lang="x-none"/>
          </a:p>
        </p:txBody>
      </p:sp>
      <p:sp>
        <p:nvSpPr>
          <p:cNvPr id="5" name="TextBox 4"/>
          <p:cNvSpPr txBox="1"/>
          <p:nvPr/>
        </p:nvSpPr>
        <p:spPr>
          <a:xfrm>
            <a:off x="4572000" y="4121235"/>
            <a:ext cx="46522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mtClean="0"/>
              <a:t>Ћелијски ензими се ослобађају у плазму </a:t>
            </a:r>
          </a:p>
          <a:p>
            <a:r>
              <a:rPr lang="x-none" smtClean="0"/>
              <a:t>као последица: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mtClean="0"/>
              <a:t>Оштећења ћелија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mtClean="0"/>
              <a:t>Пролиферација ћелија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8277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05389" y="103030"/>
            <a:ext cx="7042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3200" dirty="0" smtClean="0"/>
              <a:t>Ослобађање ензима из ћелија у крв</a:t>
            </a:r>
            <a:endParaRPr lang="x-none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321972" y="1378038"/>
            <a:ext cx="4211391" cy="4881093"/>
            <a:chOff x="321972" y="1378038"/>
            <a:chExt cx="4211391" cy="488109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731" r="46821"/>
            <a:stretch/>
          </p:blipFill>
          <p:spPr>
            <a:xfrm>
              <a:off x="321972" y="1378038"/>
              <a:ext cx="4211391" cy="488109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21972" y="1532585"/>
              <a:ext cx="2013693" cy="3693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x-none" dirty="0" smtClean="0"/>
                <a:t>Нормална ћелија</a:t>
              </a:r>
              <a:endParaRPr lang="x-none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19706" y="2279557"/>
              <a:ext cx="2089033" cy="3693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x-none" dirty="0" smtClean="0"/>
                <a:t>Оштећење ћелије</a:t>
              </a:r>
              <a:endParaRPr lang="x-none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20472" y="3554565"/>
              <a:ext cx="1491114" cy="3693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x-none" dirty="0" smtClean="0"/>
                <a:t>Смрт ћелије</a:t>
              </a:r>
              <a:endParaRPr lang="x-none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365936" y="1532585"/>
            <a:ext cx="483497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Улога ћелијске мембране </a:t>
            </a:r>
            <a:r>
              <a:rPr lang="x-none" dirty="0" smtClean="0"/>
              <a:t>је у </a:t>
            </a:r>
            <a:r>
              <a:rPr lang="x-none" dirty="0"/>
              <a:t>одржавању </a:t>
            </a:r>
            <a:endParaRPr lang="x-none" dirty="0" smtClean="0"/>
          </a:p>
          <a:p>
            <a:r>
              <a:rPr lang="x-none" dirty="0" smtClean="0"/>
              <a:t>Интегритета </a:t>
            </a:r>
            <a:r>
              <a:rPr lang="x-none" dirty="0"/>
              <a:t>ћелије па и ензима у ћелији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dirty="0"/>
              <a:t>Зависност процеса од АТП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dirty="0"/>
              <a:t>Оштећење ћелијске мембране у </a:t>
            </a:r>
            <a:r>
              <a:rPr lang="x-none" dirty="0" smtClean="0"/>
              <a:t>стањима</a:t>
            </a:r>
          </a:p>
          <a:p>
            <a:r>
              <a:rPr lang="x-none" dirty="0" smtClean="0"/>
              <a:t> </a:t>
            </a:r>
            <a:r>
              <a:rPr lang="x-none" dirty="0"/>
              <a:t>хипоксије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Поремећај На/К-пумпе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Поремећај у садржају воде и смежурање </a:t>
            </a:r>
            <a:endParaRPr lang="x-none" dirty="0" smtClean="0"/>
          </a:p>
          <a:p>
            <a:r>
              <a:rPr lang="x-none" dirty="0" smtClean="0"/>
              <a:t>  ћелије </a:t>
            </a:r>
          </a:p>
          <a:p>
            <a:r>
              <a:rPr lang="x-none" dirty="0" smtClean="0"/>
              <a:t>– </a:t>
            </a:r>
            <a:r>
              <a:rPr lang="x-none" dirty="0"/>
              <a:t>Улазак калцијума и </a:t>
            </a:r>
            <a:r>
              <a:rPr lang="x-none" dirty="0" smtClean="0"/>
              <a:t>ак</a:t>
            </a:r>
            <a:r>
              <a:rPr lang="sr-Cyrl-RS" dirty="0" smtClean="0"/>
              <a:t>т</a:t>
            </a:r>
            <a:r>
              <a:rPr lang="x-none" dirty="0" smtClean="0"/>
              <a:t>ивација</a:t>
            </a:r>
            <a:endParaRPr lang="x-none" dirty="0" smtClean="0"/>
          </a:p>
          <a:p>
            <a:r>
              <a:rPr lang="x-none" dirty="0" smtClean="0"/>
              <a:t>интрацелуларних </a:t>
            </a:r>
            <a:r>
              <a:rPr lang="x-none" dirty="0"/>
              <a:t>ензима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Стварање слободних радикала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Смрт ћелије </a:t>
            </a:r>
            <a:r>
              <a:rPr lang="x-none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x-none" dirty="0" smtClean="0"/>
              <a:t>Ослобађање </a:t>
            </a:r>
            <a:r>
              <a:rPr lang="x-none" dirty="0"/>
              <a:t>ензима из </a:t>
            </a:r>
            <a:r>
              <a:rPr lang="x-none" dirty="0" smtClean="0"/>
              <a:t>ћелија </a:t>
            </a:r>
            <a:r>
              <a:rPr lang="x-none" dirty="0"/>
              <a:t>у </a:t>
            </a:r>
            <a:endParaRPr lang="x-none" dirty="0" smtClean="0"/>
          </a:p>
          <a:p>
            <a:pPr marL="285750" indent="-285750">
              <a:buFontTx/>
              <a:buChar char="-"/>
            </a:pPr>
            <a:r>
              <a:rPr lang="x-none" dirty="0" smtClean="0"/>
              <a:t>интерстицијални </a:t>
            </a:r>
            <a:r>
              <a:rPr lang="x-none" dirty="0"/>
              <a:t>простор </a:t>
            </a:r>
          </a:p>
        </p:txBody>
      </p:sp>
    </p:spTree>
    <p:extLst>
      <p:ext uri="{BB962C8B-B14F-4D97-AF65-F5344CB8AC3E}">
        <p14:creationId xmlns:p14="http://schemas.microsoft.com/office/powerpoint/2010/main" val="6357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2798"/>
            <a:ext cx="902809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3200" dirty="0" smtClean="0"/>
              <a:t>         Узроци </a:t>
            </a:r>
            <a:r>
              <a:rPr lang="x-none" sz="3200" dirty="0"/>
              <a:t>оштећења и смрти ћелија </a:t>
            </a:r>
            <a:endParaRPr lang="x-none" sz="3200" dirty="0" smtClean="0"/>
          </a:p>
          <a:p>
            <a:r>
              <a:rPr lang="x-none" dirty="0" smtClean="0"/>
              <a:t>• </a:t>
            </a:r>
            <a:r>
              <a:rPr lang="x-none" b="1" u="sng" dirty="0"/>
              <a:t>Хипоксија </a:t>
            </a:r>
            <a:endParaRPr lang="x-none" b="1" u="sng" dirty="0" smtClean="0"/>
          </a:p>
          <a:p>
            <a:r>
              <a:rPr lang="x-none" dirty="0" smtClean="0"/>
              <a:t>– </a:t>
            </a:r>
            <a:r>
              <a:rPr lang="x-none" dirty="0"/>
              <a:t>атероматозни плакови, тромби: неадекватна оксигенација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губитак капацитета везивања кисеоника: тровање ЦО и анемија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b="1" u="sng" dirty="0"/>
              <a:t>Хемикалије и лекови: </a:t>
            </a:r>
            <a:endParaRPr lang="x-none" b="1" u="sng" dirty="0" smtClean="0"/>
          </a:p>
          <a:p>
            <a:r>
              <a:rPr lang="x-none" dirty="0" smtClean="0"/>
              <a:t>– </a:t>
            </a:r>
            <a:r>
              <a:rPr lang="x-none" dirty="0"/>
              <a:t>олово, жива;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лекови, алкохол, дуван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b="1" u="sng" dirty="0"/>
              <a:t>Физички агенси </a:t>
            </a:r>
            <a:endParaRPr lang="x-none" b="1" u="sng" dirty="0" smtClean="0"/>
          </a:p>
          <a:p>
            <a:r>
              <a:rPr lang="x-none" dirty="0" smtClean="0"/>
              <a:t>– </a:t>
            </a:r>
            <a:r>
              <a:rPr lang="x-none" dirty="0"/>
              <a:t>Траума, екстремно високе температуре, радијација, електрична енергија, токсини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b="1" u="sng" dirty="0"/>
              <a:t>Микробиолошки агенси </a:t>
            </a:r>
            <a:endParaRPr lang="x-none" b="1" u="sng" dirty="0" smtClean="0"/>
          </a:p>
          <a:p>
            <a:r>
              <a:rPr lang="x-none" dirty="0" smtClean="0"/>
              <a:t>– </a:t>
            </a:r>
            <a:r>
              <a:rPr lang="x-none" dirty="0"/>
              <a:t>Вируси, бактерије, гљиве, протозое и хелминти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b="1" u="sng" dirty="0"/>
              <a:t>Имуни механизми </a:t>
            </a:r>
            <a:endParaRPr lang="x-none" b="1" u="sng" dirty="0" smtClean="0"/>
          </a:p>
          <a:p>
            <a:pPr marL="342900" indent="-342900">
              <a:buAutoNum type="arabicPeriod"/>
            </a:pPr>
            <a:r>
              <a:rPr lang="x-none" dirty="0" smtClean="0"/>
              <a:t>Анафилакса </a:t>
            </a:r>
          </a:p>
          <a:p>
            <a:r>
              <a:rPr lang="x-none" dirty="0" smtClean="0"/>
              <a:t>2</a:t>
            </a:r>
            <a:r>
              <a:rPr lang="x-none" dirty="0"/>
              <a:t>. Цитотоксичност – лиза ћелије </a:t>
            </a:r>
            <a:endParaRPr lang="x-none" dirty="0" smtClean="0"/>
          </a:p>
          <a:p>
            <a:r>
              <a:rPr lang="x-none" dirty="0" smtClean="0"/>
              <a:t>3</a:t>
            </a:r>
            <a:r>
              <a:rPr lang="x-none" dirty="0"/>
              <a:t>. Болест имуних комплекса </a:t>
            </a:r>
            <a:endParaRPr lang="x-none" dirty="0" smtClean="0"/>
          </a:p>
          <a:p>
            <a:r>
              <a:rPr lang="x-none" dirty="0" smtClean="0"/>
              <a:t>4</a:t>
            </a:r>
            <a:r>
              <a:rPr lang="x-none" dirty="0"/>
              <a:t>. Хиперсензитивност ћелија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b="1" u="sng" dirty="0"/>
              <a:t>Генетски дефекти </a:t>
            </a:r>
            <a:endParaRPr lang="x-none" b="1" u="sng" dirty="0" smtClean="0"/>
          </a:p>
          <a:p>
            <a:r>
              <a:rPr lang="x-none" dirty="0" smtClean="0"/>
              <a:t>– </a:t>
            </a:r>
            <a:r>
              <a:rPr lang="x-none" dirty="0"/>
              <a:t>Полигенско наслеђе – дијабет, гихт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Менделијеве болести везане за X-хромозом, урођене грешке метаболизма, болести са варијабилним моделом наслеђивања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b="1" u="sng" dirty="0"/>
              <a:t>Нутриционе болести- </a:t>
            </a:r>
            <a:endParaRPr lang="x-none" b="1" u="sng" dirty="0" smtClean="0"/>
          </a:p>
          <a:p>
            <a:r>
              <a:rPr lang="x-none" dirty="0" smtClean="0"/>
              <a:t>– </a:t>
            </a:r>
            <a:r>
              <a:rPr lang="x-none" dirty="0"/>
              <a:t>малнутриција протеина, дефицијенција витамина и минерала, гојазност.</a:t>
            </a:r>
          </a:p>
        </p:txBody>
      </p:sp>
    </p:spTree>
    <p:extLst>
      <p:ext uri="{BB962C8B-B14F-4D97-AF65-F5344CB8AC3E}">
        <p14:creationId xmlns:p14="http://schemas.microsoft.com/office/powerpoint/2010/main" val="199876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7" t="12430"/>
          <a:stretch/>
        </p:blipFill>
        <p:spPr>
          <a:xfrm>
            <a:off x="0" y="875763"/>
            <a:ext cx="3875601" cy="533185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63008" y="51516"/>
            <a:ext cx="60664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x-none" dirty="0"/>
          </a:p>
          <a:p>
            <a:endParaRPr lang="x-none" dirty="0" smtClean="0"/>
          </a:p>
          <a:p>
            <a:endParaRPr lang="x-none" dirty="0" smtClean="0"/>
          </a:p>
          <a:p>
            <a:endParaRPr lang="x-none" dirty="0" smtClean="0"/>
          </a:p>
          <a:p>
            <a:r>
              <a:rPr lang="x-none" u="sng" dirty="0" smtClean="0"/>
              <a:t>Дегенерација </a:t>
            </a:r>
            <a:r>
              <a:rPr lang="x-none" u="sng" dirty="0"/>
              <a:t>мишићних ћелија срца и некротично изумирање ћелија</a:t>
            </a:r>
            <a:r>
              <a:rPr lang="x-none" dirty="0"/>
              <a:t> </a:t>
            </a:r>
            <a:r>
              <a:rPr lang="x-none" dirty="0" smtClean="0"/>
              <a:t>:</a:t>
            </a:r>
          </a:p>
          <a:p>
            <a:r>
              <a:rPr lang="x-none" dirty="0" smtClean="0"/>
              <a:t>Нормално </a:t>
            </a:r>
            <a:r>
              <a:rPr lang="x-none" dirty="0"/>
              <a:t>стање </a:t>
            </a:r>
            <a:endParaRPr lang="x-none" dirty="0" smtClean="0"/>
          </a:p>
          <a:p>
            <a:r>
              <a:rPr lang="x-none" dirty="0" smtClean="0"/>
              <a:t>Нормални </a:t>
            </a:r>
            <a:r>
              <a:rPr lang="x-none" dirty="0"/>
              <a:t>излазак ензима </a:t>
            </a:r>
            <a:endParaRPr lang="x-none" dirty="0" smtClean="0"/>
          </a:p>
          <a:p>
            <a:r>
              <a:rPr lang="x-none" dirty="0" smtClean="0"/>
              <a:t>Нормалан </a:t>
            </a:r>
            <a:r>
              <a:rPr lang="x-none" dirty="0"/>
              <a:t>ниво ензима </a:t>
            </a:r>
            <a:endParaRPr lang="x-none" dirty="0" smtClean="0"/>
          </a:p>
          <a:p>
            <a:endParaRPr lang="x-none" dirty="0"/>
          </a:p>
          <a:p>
            <a:endParaRPr lang="x-none" dirty="0" smtClean="0"/>
          </a:p>
          <a:p>
            <a:r>
              <a:rPr lang="x-none" u="sng" dirty="0" smtClean="0"/>
              <a:t>Реверзибилно </a:t>
            </a:r>
            <a:r>
              <a:rPr lang="x-none" u="sng" dirty="0"/>
              <a:t>оштећење ћелије </a:t>
            </a:r>
            <a:r>
              <a:rPr lang="x-none" dirty="0" smtClean="0"/>
              <a:t>:</a:t>
            </a:r>
          </a:p>
          <a:p>
            <a:r>
              <a:rPr lang="x-none" dirty="0" smtClean="0"/>
              <a:t>Повећан </a:t>
            </a:r>
            <a:r>
              <a:rPr lang="x-none" dirty="0"/>
              <a:t>ниво ензима </a:t>
            </a:r>
            <a:endParaRPr lang="x-none" dirty="0" smtClean="0"/>
          </a:p>
          <a:p>
            <a:r>
              <a:rPr lang="x-none" dirty="0" smtClean="0"/>
              <a:t>Излазак </a:t>
            </a:r>
            <a:r>
              <a:rPr lang="x-none" dirty="0"/>
              <a:t>неких малих цитозолних протеина </a:t>
            </a:r>
            <a:endParaRPr lang="x-none" dirty="0" smtClean="0"/>
          </a:p>
          <a:p>
            <a:endParaRPr lang="x-none" dirty="0"/>
          </a:p>
          <a:p>
            <a:endParaRPr lang="x-none" dirty="0" smtClean="0"/>
          </a:p>
          <a:p>
            <a:endParaRPr lang="x-none" dirty="0" smtClean="0"/>
          </a:p>
          <a:p>
            <a:r>
              <a:rPr lang="x-none" u="sng" dirty="0" smtClean="0"/>
              <a:t>Иреверзибилно </a:t>
            </a:r>
            <a:r>
              <a:rPr lang="x-none" u="sng" dirty="0"/>
              <a:t>оштећење </a:t>
            </a:r>
            <a:r>
              <a:rPr lang="x-none" u="sng" dirty="0" smtClean="0"/>
              <a:t>ћелије</a:t>
            </a:r>
            <a:r>
              <a:rPr lang="x-none" dirty="0" smtClean="0"/>
              <a:t>: </a:t>
            </a:r>
          </a:p>
          <a:p>
            <a:r>
              <a:rPr lang="x-none" dirty="0" smtClean="0"/>
              <a:t>Ћелијска </a:t>
            </a:r>
            <a:r>
              <a:rPr lang="x-none" dirty="0"/>
              <a:t>смрт </a:t>
            </a:r>
            <a:endParaRPr lang="x-none" dirty="0" smtClean="0"/>
          </a:p>
          <a:p>
            <a:r>
              <a:rPr lang="x-none" dirty="0" smtClean="0"/>
              <a:t>Губитак </a:t>
            </a:r>
            <a:r>
              <a:rPr lang="x-none" dirty="0"/>
              <a:t>структурних и других цитозолних протеина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9132" y="87868"/>
            <a:ext cx="55643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3200" dirty="0"/>
              <a:t>Излазак ензима из миоцита </a:t>
            </a:r>
          </a:p>
        </p:txBody>
      </p:sp>
    </p:spTree>
    <p:extLst>
      <p:ext uri="{BB962C8B-B14F-4D97-AF65-F5344CB8AC3E}">
        <p14:creationId xmlns:p14="http://schemas.microsoft.com/office/powerpoint/2010/main" val="11932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577" y="97888"/>
            <a:ext cx="8718997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Ослобађање </a:t>
            </a:r>
            <a:r>
              <a:rPr lang="ru-RU" sz="3200" dirty="0"/>
              <a:t>ензима из оштећених ћелија у циркулацију </a:t>
            </a:r>
            <a:endParaRPr lang="ru-RU" sz="3200" dirty="0" smtClean="0"/>
          </a:p>
          <a:p>
            <a:endParaRPr lang="ru-RU" sz="3200" dirty="0"/>
          </a:p>
          <a:p>
            <a:r>
              <a:rPr lang="ru-RU" dirty="0" smtClean="0"/>
              <a:t>• </a:t>
            </a:r>
            <a:r>
              <a:rPr lang="ru-RU" dirty="0"/>
              <a:t>Када се једном успоставе услови за излазак ензима из оштећених ћелија брзина и количина ензима која прелази у </a:t>
            </a:r>
            <a:r>
              <a:rPr lang="ru-RU" dirty="0" smtClean="0"/>
              <a:t>циркулацију </a:t>
            </a:r>
            <a:r>
              <a:rPr lang="ru-RU" dirty="0"/>
              <a:t>зависи од више фактора: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Концентрациони </a:t>
            </a:r>
            <a:r>
              <a:rPr lang="ru-RU" dirty="0" smtClean="0"/>
              <a:t>градијент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• </a:t>
            </a:r>
            <a:r>
              <a:rPr lang="ru-RU" dirty="0"/>
              <a:t>Дифузија – Брже </a:t>
            </a:r>
            <a:r>
              <a:rPr lang="ru-RU" dirty="0" smtClean="0"/>
              <a:t>излазе молекули мале молекулске масе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Прелаз ензима из еритроцита и ендотелних ћелија у крв </a:t>
            </a:r>
            <a:r>
              <a:rPr lang="ru-RU" dirty="0" smtClean="0"/>
              <a:t>- Врло брз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• </a:t>
            </a:r>
            <a:r>
              <a:rPr lang="ru-RU" dirty="0"/>
              <a:t>Прелаз из интерстицијалног простора у циркулацију: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Директан </a:t>
            </a:r>
            <a:r>
              <a:rPr lang="ru-RU" dirty="0"/>
              <a:t>кроз зидове капилара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велика </a:t>
            </a:r>
            <a:r>
              <a:rPr lang="ru-RU" dirty="0"/>
              <a:t>пермеабилност капилара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јетра</a:t>
            </a:r>
            <a:r>
              <a:rPr lang="ru-RU" dirty="0"/>
              <a:t>, делимично и у </a:t>
            </a:r>
            <a:r>
              <a:rPr lang="ru-RU" dirty="0" smtClean="0"/>
              <a:t>срцу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2</a:t>
            </a:r>
            <a:r>
              <a:rPr lang="ru-RU" dirty="0"/>
              <a:t>. Путем лимфне дренаже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мања </a:t>
            </a:r>
            <a:r>
              <a:rPr lang="ru-RU" dirty="0"/>
              <a:t>пермеабилност капилара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ГИТ</a:t>
            </a:r>
            <a:r>
              <a:rPr lang="ru-RU" dirty="0"/>
              <a:t>, панкреас, срце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56946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3" r="73466" b="-1"/>
          <a:stretch/>
        </p:blipFill>
        <p:spPr>
          <a:xfrm>
            <a:off x="412124" y="1503499"/>
            <a:ext cx="2975021" cy="49712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00776" y="166702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dirty="0"/>
              <a:t>Врло пермеабилна </a:t>
            </a:r>
            <a:endParaRPr lang="x-none" dirty="0" smtClean="0"/>
          </a:p>
          <a:p>
            <a:r>
              <a:rPr lang="x-none" dirty="0" smtClean="0"/>
              <a:t>Базална </a:t>
            </a:r>
            <a:r>
              <a:rPr lang="x-none" dirty="0"/>
              <a:t>мембрана </a:t>
            </a:r>
            <a:endParaRPr lang="x-none" dirty="0" smtClean="0"/>
          </a:p>
          <a:p>
            <a:r>
              <a:rPr lang="x-none" dirty="0" smtClean="0"/>
              <a:t>Ћелије </a:t>
            </a:r>
            <a:r>
              <a:rPr lang="x-none" dirty="0"/>
              <a:t>близу капилара </a:t>
            </a:r>
            <a:endParaRPr lang="x-none" dirty="0" smtClean="0"/>
          </a:p>
          <a:p>
            <a:endParaRPr lang="x-none" dirty="0"/>
          </a:p>
          <a:p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Семи-пермеабилна </a:t>
            </a:r>
          </a:p>
          <a:p>
            <a:r>
              <a:rPr lang="x-none" dirty="0" smtClean="0"/>
              <a:t>Базална </a:t>
            </a:r>
            <a:r>
              <a:rPr lang="x-none" dirty="0"/>
              <a:t>мембрана </a:t>
            </a:r>
            <a:endParaRPr lang="x-none" dirty="0" smtClean="0"/>
          </a:p>
          <a:p>
            <a:r>
              <a:rPr lang="x-none" dirty="0" smtClean="0"/>
              <a:t>Ћелије </a:t>
            </a:r>
            <a:r>
              <a:rPr lang="x-none" dirty="0"/>
              <a:t>даље од капилара </a:t>
            </a:r>
            <a:endParaRPr lang="x-none" dirty="0" smtClean="0"/>
          </a:p>
          <a:p>
            <a:endParaRPr lang="x-none" dirty="0"/>
          </a:p>
          <a:p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Непермеабилна </a:t>
            </a:r>
          </a:p>
          <a:p>
            <a:r>
              <a:rPr lang="x-none" dirty="0" smtClean="0"/>
              <a:t>Базална </a:t>
            </a:r>
            <a:r>
              <a:rPr lang="x-none" dirty="0"/>
              <a:t>мембрана </a:t>
            </a:r>
            <a:endParaRPr lang="x-none" dirty="0" smtClean="0"/>
          </a:p>
          <a:p>
            <a:r>
              <a:rPr lang="x-none" dirty="0" smtClean="0"/>
              <a:t>Ћелије </a:t>
            </a:r>
            <a:r>
              <a:rPr lang="x-none" dirty="0"/>
              <a:t>далеко од капилара </a:t>
            </a:r>
          </a:p>
        </p:txBody>
      </p:sp>
      <p:sp>
        <p:nvSpPr>
          <p:cNvPr id="5" name="Rectangle 4"/>
          <p:cNvSpPr/>
          <p:nvPr/>
        </p:nvSpPr>
        <p:spPr>
          <a:xfrm>
            <a:off x="489397" y="79299"/>
            <a:ext cx="85644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3200" dirty="0" smtClean="0"/>
              <a:t>Ослобађање ензима </a:t>
            </a:r>
            <a:r>
              <a:rPr lang="x-none" sz="3200" dirty="0"/>
              <a:t>из оштећених ћелија у </a:t>
            </a:r>
            <a:r>
              <a:rPr lang="x-none" sz="3200" dirty="0" smtClean="0"/>
              <a:t>циркулацију</a:t>
            </a:r>
          </a:p>
          <a:p>
            <a:r>
              <a:rPr lang="x-none" sz="2000" dirty="0" smtClean="0"/>
              <a:t>                                 Путеви уласка ензима у циркулацију</a:t>
            </a:r>
            <a:endParaRPr lang="x-none" sz="2000" dirty="0"/>
          </a:p>
        </p:txBody>
      </p:sp>
      <p:sp>
        <p:nvSpPr>
          <p:cNvPr id="6" name="Rectangle 5"/>
          <p:cNvSpPr/>
          <p:nvPr/>
        </p:nvSpPr>
        <p:spPr>
          <a:xfrm>
            <a:off x="6840477" y="1862674"/>
            <a:ext cx="1824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/>
              <a:t>Директно у крв</a:t>
            </a:r>
          </a:p>
        </p:txBody>
      </p:sp>
      <p:sp>
        <p:nvSpPr>
          <p:cNvPr id="7" name="Rectangle 6"/>
          <p:cNvSpPr/>
          <p:nvPr/>
        </p:nvSpPr>
        <p:spPr>
          <a:xfrm>
            <a:off x="6511066" y="3342790"/>
            <a:ext cx="28440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/>
              <a:t>Делимично или потпуно </a:t>
            </a:r>
            <a:endParaRPr lang="x-none" dirty="0" smtClean="0"/>
          </a:p>
          <a:p>
            <a:r>
              <a:rPr lang="x-none" dirty="0" smtClean="0"/>
              <a:t>путем </a:t>
            </a:r>
            <a:r>
              <a:rPr lang="x-none" dirty="0"/>
              <a:t>лимфе</a:t>
            </a:r>
          </a:p>
        </p:txBody>
      </p:sp>
      <p:sp>
        <p:nvSpPr>
          <p:cNvPr id="8" name="Rectangle 7"/>
          <p:cNvSpPr/>
          <p:nvPr/>
        </p:nvSpPr>
        <p:spPr>
          <a:xfrm>
            <a:off x="6511066" y="5003830"/>
            <a:ext cx="27366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/>
              <a:t>Путем лимфе обавезно </a:t>
            </a:r>
            <a:endParaRPr lang="x-none" dirty="0" smtClean="0"/>
          </a:p>
          <a:p>
            <a:r>
              <a:rPr lang="x-none" dirty="0" smtClean="0"/>
              <a:t>Лимфна </a:t>
            </a:r>
            <a:r>
              <a:rPr lang="x-none" dirty="0"/>
              <a:t>дренажа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975797" y="2090337"/>
            <a:ext cx="66970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640946" y="3693526"/>
            <a:ext cx="66970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841364" y="5326996"/>
            <a:ext cx="66970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8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788" y="210638"/>
            <a:ext cx="877051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3200" dirty="0" smtClean="0"/>
              <a:t>Ослобађање ензима </a:t>
            </a:r>
            <a:r>
              <a:rPr lang="x-none" sz="3200" dirty="0"/>
              <a:t>из оштећених ћелија у циркулацију </a:t>
            </a:r>
            <a:endParaRPr lang="x-none" sz="3200" dirty="0" smtClean="0"/>
          </a:p>
          <a:p>
            <a:endParaRPr lang="x-none" sz="3200" dirty="0" smtClean="0"/>
          </a:p>
          <a:p>
            <a:r>
              <a:rPr lang="x-none" dirty="0" smtClean="0"/>
              <a:t>• </a:t>
            </a:r>
            <a:r>
              <a:rPr lang="x-none" dirty="0"/>
              <a:t>Утицај интрацелуларне локације ензима на </a:t>
            </a:r>
            <a:r>
              <a:rPr lang="x-none" dirty="0" smtClean="0"/>
              <a:t>ослобађање </a:t>
            </a:r>
            <a:r>
              <a:rPr lang="x-none" dirty="0"/>
              <a:t>ензима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dirty="0"/>
              <a:t>Ослобађање мембранских </a:t>
            </a:r>
            <a:r>
              <a:rPr lang="x-none" dirty="0" smtClean="0"/>
              <a:t>ензима</a:t>
            </a:r>
          </a:p>
          <a:p>
            <a:r>
              <a:rPr lang="x-none" dirty="0" smtClean="0"/>
              <a:t> </a:t>
            </a:r>
            <a:r>
              <a:rPr lang="x-none" dirty="0"/>
              <a:t>– Дисоцијација или деградација </a:t>
            </a:r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• </a:t>
            </a:r>
            <a:r>
              <a:rPr lang="x-none" dirty="0"/>
              <a:t>Ослобађање ензима везаних за органеле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Митохондријални ензими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Теже ослобађање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Иреверзибино разградња ћелије </a:t>
            </a:r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Примери </a:t>
            </a:r>
          </a:p>
          <a:p>
            <a:r>
              <a:rPr lang="x-none" dirty="0" smtClean="0"/>
              <a:t>1.Инфаркта </a:t>
            </a:r>
            <a:r>
              <a:rPr lang="x-none" dirty="0"/>
              <a:t>миокарда </a:t>
            </a:r>
            <a:endParaRPr lang="x-non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Некроза </a:t>
            </a:r>
            <a:r>
              <a:rPr lang="x-none" dirty="0"/>
              <a:t>ткива 24 сата после ИМ </a:t>
            </a:r>
            <a:endParaRPr lang="x-non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ензимски </a:t>
            </a:r>
            <a:r>
              <a:rPr lang="x-none" dirty="0"/>
              <a:t>профил у циркулацији одражава профил у ткиву миокарда </a:t>
            </a:r>
            <a:endParaRPr lang="x-non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2</a:t>
            </a:r>
            <a:r>
              <a:rPr lang="x-none" dirty="0"/>
              <a:t>. Хроничне болести јетре </a:t>
            </a:r>
            <a:endParaRPr lang="x-non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Утицај </a:t>
            </a:r>
            <a:r>
              <a:rPr lang="x-none" dirty="0"/>
              <a:t>синтезе ензима и брзине уклањања из циркулације </a:t>
            </a:r>
            <a:endParaRPr lang="x-non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ГГТ </a:t>
            </a:r>
            <a:r>
              <a:rPr lang="x-none" dirty="0"/>
              <a:t>- ектоензим</a:t>
            </a:r>
          </a:p>
        </p:txBody>
      </p:sp>
    </p:spTree>
    <p:extLst>
      <p:ext uri="{BB962C8B-B14F-4D97-AF65-F5344CB8AC3E}">
        <p14:creationId xmlns:p14="http://schemas.microsoft.com/office/powerpoint/2010/main" val="319935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4700" y="36874"/>
            <a:ext cx="8899301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x-none" sz="3200" dirty="0"/>
              <a:t>Ослобађање ензима </a:t>
            </a:r>
            <a:r>
              <a:rPr lang="x-none" sz="3200" dirty="0" smtClean="0"/>
              <a:t>из </a:t>
            </a:r>
            <a:r>
              <a:rPr lang="x-none" sz="3200" dirty="0"/>
              <a:t>ћелија у циркулацију </a:t>
            </a:r>
          </a:p>
          <a:p>
            <a:r>
              <a:rPr lang="ru-RU" sz="3200" dirty="0" smtClean="0"/>
              <a:t>              Повећана синтеза </a:t>
            </a:r>
            <a:r>
              <a:rPr lang="ru-RU" sz="3200" dirty="0"/>
              <a:t>ензима </a:t>
            </a:r>
            <a:endParaRPr lang="ru-RU" sz="3200" dirty="0" smtClean="0"/>
          </a:p>
          <a:p>
            <a:endParaRPr lang="ru-RU" dirty="0"/>
          </a:p>
          <a:p>
            <a:r>
              <a:rPr lang="ru-RU" dirty="0" smtClean="0"/>
              <a:t>• </a:t>
            </a:r>
            <a:r>
              <a:rPr lang="ru-RU" u="sng" dirty="0" smtClean="0"/>
              <a:t>Нормална синтеза ензима </a:t>
            </a:r>
            <a:r>
              <a:rPr lang="ru-RU" dirty="0" smtClean="0"/>
              <a:t>:</a:t>
            </a:r>
          </a:p>
          <a:p>
            <a:r>
              <a:rPr lang="ru-RU" dirty="0" smtClean="0"/>
              <a:t> - минималне </a:t>
            </a:r>
            <a:r>
              <a:rPr lang="ru-RU" dirty="0"/>
              <a:t>количине интрацелуларних ензима у плазми због </a:t>
            </a:r>
            <a:r>
              <a:rPr lang="ru-RU" dirty="0" smtClean="0"/>
              <a:t>мининалног  </a:t>
            </a:r>
          </a:p>
          <a:p>
            <a:r>
              <a:rPr lang="ru-RU" dirty="0" smtClean="0"/>
              <a:t>   ослобађања </a:t>
            </a:r>
            <a:r>
              <a:rPr lang="ru-RU" dirty="0"/>
              <a:t>ензима у плазму </a:t>
            </a:r>
            <a:r>
              <a:rPr lang="ru-RU" dirty="0" smtClean="0"/>
              <a:t>(обнова ћелија)</a:t>
            </a:r>
          </a:p>
          <a:p>
            <a:endParaRPr lang="ru-RU" dirty="0" smtClean="0"/>
          </a:p>
          <a:p>
            <a:r>
              <a:rPr lang="ru-RU" dirty="0" smtClean="0"/>
              <a:t>• </a:t>
            </a:r>
            <a:r>
              <a:rPr lang="ru-RU" u="sng" dirty="0"/>
              <a:t>Смањено ослобађање ензима због смањене синтезе ензима </a:t>
            </a:r>
            <a:endParaRPr lang="ru-RU" u="sng" dirty="0" smtClean="0"/>
          </a:p>
          <a:p>
            <a:r>
              <a:rPr lang="ru-RU" dirty="0" smtClean="0"/>
              <a:t>– </a:t>
            </a:r>
            <a:r>
              <a:rPr lang="ru-RU" dirty="0"/>
              <a:t>Генетски дефект у синтези ензима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Хипофосфатемија на алкалну фосфатазу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Нулти или силент алел код серумске холинестеразе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• </a:t>
            </a:r>
            <a:r>
              <a:rPr lang="ru-RU" u="sng" dirty="0"/>
              <a:t>Повећана синтеза </a:t>
            </a:r>
            <a:r>
              <a:rPr lang="ru-RU" u="sng" dirty="0" smtClean="0"/>
              <a:t>ензима</a:t>
            </a:r>
          </a:p>
          <a:p>
            <a:r>
              <a:rPr lang="ru-RU" dirty="0" smtClean="0"/>
              <a:t> </a:t>
            </a:r>
            <a:r>
              <a:rPr lang="ru-RU" dirty="0"/>
              <a:t>– Већи клинички значај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Повећање броја и активности остеобласта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Опструкција жучних путева (алкална фосфатаза у јетри)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Повећана пролиферација ћелија (канцер простате – кисела фосфатаза)</a:t>
            </a:r>
          </a:p>
          <a:p>
            <a:r>
              <a:rPr lang="ru-RU" dirty="0" smtClean="0"/>
              <a:t>– </a:t>
            </a:r>
            <a:r>
              <a:rPr lang="ru-RU" dirty="0"/>
              <a:t>Код деце у периоду раста и код болести костију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•</a:t>
            </a:r>
            <a:r>
              <a:rPr lang="ru-RU" u="sng" dirty="0" smtClean="0"/>
              <a:t>Индукција </a:t>
            </a:r>
            <a:r>
              <a:rPr lang="ru-RU" u="sng" dirty="0"/>
              <a:t>синтезе ензима </a:t>
            </a:r>
            <a:endParaRPr lang="ru-RU" u="sng" dirty="0" smtClean="0"/>
          </a:p>
          <a:p>
            <a:r>
              <a:rPr lang="ru-RU" dirty="0" smtClean="0"/>
              <a:t>– </a:t>
            </a:r>
            <a:r>
              <a:rPr lang="ru-RU" dirty="0"/>
              <a:t>Гама-ГТ приликом узимања </a:t>
            </a:r>
            <a:r>
              <a:rPr lang="ru-RU" dirty="0" smtClean="0"/>
              <a:t>лекова: </a:t>
            </a:r>
          </a:p>
          <a:p>
            <a:r>
              <a:rPr lang="ru-RU" dirty="0" smtClean="0"/>
              <a:t>• </a:t>
            </a:r>
            <a:r>
              <a:rPr lang="ru-RU" dirty="0"/>
              <a:t>барбитурата и фенитоина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алкохола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21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67424" y="875764"/>
            <a:ext cx="4494727" cy="4327301"/>
            <a:chOff x="309093" y="1068947"/>
            <a:chExt cx="4314421" cy="44174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82" t="16370" r="1552" b="7744"/>
            <a:stretch/>
          </p:blipFill>
          <p:spPr>
            <a:xfrm>
              <a:off x="309093" y="1068947"/>
              <a:ext cx="4314421" cy="4417454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463640" y="1468191"/>
              <a:ext cx="139333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dirty="0" smtClean="0"/>
                <a:t>Отпуштање</a:t>
              </a:r>
              <a:endParaRPr lang="x-none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51525" y="1751525"/>
              <a:ext cx="252184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400" dirty="0" smtClean="0"/>
                <a:t>Индиректно          Директно</a:t>
              </a:r>
              <a:endParaRPr lang="x-none" sz="14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25002" y="2730321"/>
              <a:ext cx="128788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x-none" dirty="0" smtClean="0"/>
                <a:t>Дифузија</a:t>
              </a:r>
            </a:p>
            <a:p>
              <a:endParaRPr lang="x-none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3640" y="4733089"/>
              <a:ext cx="243410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x-none" dirty="0" smtClean="0"/>
                <a:t>Елиминација</a:t>
              </a:r>
              <a:endParaRPr lang="x-none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4932608" y="1200027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Клиренс ензима путем: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u="sng" dirty="0" smtClean="0"/>
              <a:t>Урина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Ензими мале молекулске масе: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амилаза</a:t>
            </a:r>
          </a:p>
          <a:p>
            <a:pPr marL="285750" indent="-285750">
              <a:buFontTx/>
              <a:buChar char="-"/>
            </a:pPr>
            <a:r>
              <a:rPr lang="ru-RU" dirty="0"/>
              <a:t>л</a:t>
            </a:r>
            <a:r>
              <a:rPr lang="ru-RU" dirty="0" smtClean="0"/>
              <a:t>изозом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пепсин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u="sng" dirty="0" smtClean="0"/>
              <a:t>Ретикулоендотелним системом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коштана </a:t>
            </a:r>
            <a:r>
              <a:rPr lang="ru-RU" dirty="0"/>
              <a:t>срж, слезина и </a:t>
            </a:r>
            <a:r>
              <a:rPr lang="ru-RU" dirty="0" smtClean="0"/>
              <a:t>јетра   </a:t>
            </a:r>
          </a:p>
          <a:p>
            <a:r>
              <a:rPr lang="ru-RU" dirty="0"/>
              <a:t> </a:t>
            </a:r>
            <a:r>
              <a:rPr lang="ru-RU" dirty="0" smtClean="0"/>
              <a:t>   (Купферове </a:t>
            </a:r>
            <a:r>
              <a:rPr lang="ru-RU" dirty="0"/>
              <a:t>ћелије</a:t>
            </a:r>
            <a:r>
              <a:rPr lang="ru-RU" dirty="0" smtClean="0"/>
              <a:t>):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ЦК</a:t>
            </a:r>
            <a:r>
              <a:rPr lang="ru-RU" dirty="0"/>
              <a:t>,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АЦП,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мАСТ и цАСТ,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ЛД</a:t>
            </a:r>
            <a:endParaRPr lang="x-none" dirty="0"/>
          </a:p>
        </p:txBody>
      </p:sp>
      <p:sp>
        <p:nvSpPr>
          <p:cNvPr id="8" name="TextBox 7"/>
          <p:cNvSpPr txBox="1"/>
          <p:nvPr/>
        </p:nvSpPr>
        <p:spPr>
          <a:xfrm>
            <a:off x="1212822" y="94185"/>
            <a:ext cx="7130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3200" dirty="0" smtClean="0"/>
              <a:t>Елиминација ензима из циркулације</a:t>
            </a:r>
            <a:endParaRPr lang="x-none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40673" y="5832511"/>
            <a:ext cx="50561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x-none" sz="2400" dirty="0" smtClean="0"/>
              <a:t> </a:t>
            </a:r>
            <a:r>
              <a:rPr lang="x-none" sz="2000" dirty="0" smtClean="0"/>
              <a:t>Ензими </a:t>
            </a:r>
            <a:r>
              <a:rPr lang="x-none" sz="2000" dirty="0"/>
              <a:t>се </a:t>
            </a:r>
            <a:r>
              <a:rPr lang="x-none" sz="2000" dirty="0" smtClean="0"/>
              <a:t>НЕ </a:t>
            </a:r>
            <a:r>
              <a:rPr lang="x-none" sz="2000" dirty="0"/>
              <a:t>елиминишу путем жучи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880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0"/>
          <a:stretch/>
        </p:blipFill>
        <p:spPr>
          <a:xfrm>
            <a:off x="412124" y="1275009"/>
            <a:ext cx="7701566" cy="48553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0456" y="5924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dirty="0" smtClean="0"/>
              <a:t>Молекуларна маса дијагностички важних ензима , кДа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53438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68902"/>
            <a:ext cx="8925059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                    </a:t>
            </a:r>
            <a:r>
              <a:rPr lang="ru-RU" sz="4000" dirty="0" smtClean="0"/>
              <a:t>ЕНЗИМИ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>Ензими су протеини који катализују (убрзавају) биохемјиске реакције у људском организму </a:t>
            </a:r>
            <a:r>
              <a:rPr lang="x-none" sz="2400" dirty="0" smtClean="0"/>
              <a:t>и</a:t>
            </a:r>
            <a:r>
              <a:rPr lang="ru-RU" sz="2400" dirty="0" smtClean="0"/>
              <a:t> </a:t>
            </a:r>
            <a:r>
              <a:rPr lang="ru-RU" sz="2400" dirty="0"/>
              <a:t>по месту деловања се деле на: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Нефункционалне ензиме крвне </a:t>
            </a:r>
            <a:r>
              <a:rPr lang="ru-RU" sz="2400" dirty="0" smtClean="0"/>
              <a:t>плазме (</a:t>
            </a:r>
            <a:r>
              <a:rPr lang="ru-RU" sz="2400" b="1" dirty="0" smtClean="0"/>
              <a:t>дијагностички ензими)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 smtClean="0"/>
          </a:p>
          <a:p>
            <a:r>
              <a:rPr lang="ru-RU" sz="2400" dirty="0" smtClean="0"/>
              <a:t>Функционалне ензиме </a:t>
            </a:r>
            <a:r>
              <a:rPr lang="ru-RU" sz="2400" dirty="0"/>
              <a:t>крвне </a:t>
            </a:r>
            <a:r>
              <a:rPr lang="ru-RU" sz="2400" dirty="0" smtClean="0"/>
              <a:t>плазме (синтетишу се и јетри , секретују у крв и катализују реакције у крви и немају дијагностички значај: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Холестерол лецитин ацил трансфераза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Псеудохолин естераза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Липопротеинска липаза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Ензими коагулације крви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9018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08" t="17490" b="40535"/>
          <a:stretch/>
        </p:blipFill>
        <p:spPr>
          <a:xfrm>
            <a:off x="193183" y="1481067"/>
            <a:ext cx="3915177" cy="36447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82226" y="1221787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dirty="0" smtClean="0"/>
              <a:t>Клиренс </a:t>
            </a:r>
            <a:r>
              <a:rPr lang="x-none" dirty="0"/>
              <a:t>ензима </a:t>
            </a:r>
            <a:r>
              <a:rPr lang="x-none" dirty="0" smtClean="0"/>
              <a:t>РПЕ:</a:t>
            </a:r>
          </a:p>
          <a:p>
            <a:pPr marL="285750" indent="-285750">
              <a:buFontTx/>
              <a:buChar char="-"/>
            </a:pPr>
            <a:r>
              <a:rPr lang="x-none" dirty="0" smtClean="0"/>
              <a:t>Препознавање ензима помоћу рецептора на мембрани</a:t>
            </a:r>
          </a:p>
          <a:p>
            <a:pPr marL="285750" indent="-285750">
              <a:buFontTx/>
              <a:buChar char="-"/>
            </a:pPr>
            <a:r>
              <a:rPr lang="x-none" dirty="0" smtClean="0"/>
              <a:t>Ендоцитоза</a:t>
            </a:r>
            <a:endParaRPr lang="x-none" dirty="0"/>
          </a:p>
          <a:p>
            <a:r>
              <a:rPr lang="x-none" dirty="0" smtClean="0"/>
              <a:t>–   Фузија </a:t>
            </a:r>
            <a:r>
              <a:rPr lang="x-none" dirty="0"/>
              <a:t>са лизомима </a:t>
            </a:r>
            <a:endParaRPr lang="x-none" dirty="0" smtClean="0"/>
          </a:p>
          <a:p>
            <a:r>
              <a:rPr lang="x-none" dirty="0" smtClean="0"/>
              <a:t>–   Деградација </a:t>
            </a:r>
            <a:r>
              <a:rPr lang="x-none" dirty="0"/>
              <a:t>протеина </a:t>
            </a:r>
            <a:endParaRPr lang="x-none" dirty="0" smtClean="0"/>
          </a:p>
          <a:p>
            <a:r>
              <a:rPr lang="x-none" dirty="0" smtClean="0"/>
              <a:t> </a:t>
            </a:r>
            <a:r>
              <a:rPr lang="x-none" dirty="0"/>
              <a:t>– </a:t>
            </a:r>
            <a:r>
              <a:rPr lang="x-none" dirty="0" smtClean="0"/>
              <a:t> Рециклизација </a:t>
            </a:r>
            <a:r>
              <a:rPr lang="x-none" dirty="0"/>
              <a:t>рецептора </a:t>
            </a:r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Примери</a:t>
            </a:r>
            <a:r>
              <a:rPr lang="x-none" dirty="0"/>
              <a:t>: – </a:t>
            </a:r>
            <a:r>
              <a:rPr lang="x-none" u="sng" dirty="0"/>
              <a:t>Интестинална алкална фосфатаза </a:t>
            </a:r>
            <a:endParaRPr lang="x-none" u="sng" dirty="0" smtClean="0"/>
          </a:p>
          <a:p>
            <a:r>
              <a:rPr lang="x-none" dirty="0" smtClean="0"/>
              <a:t>• </a:t>
            </a:r>
            <a:r>
              <a:rPr lang="x-none" dirty="0"/>
              <a:t>галактозил остаци реагују са галактозил рецепторима и врло брзо се уклања из серума </a:t>
            </a:r>
            <a:endParaRPr lang="x-none" dirty="0" smtClean="0"/>
          </a:p>
          <a:p>
            <a:r>
              <a:rPr lang="x-none" dirty="0" smtClean="0"/>
              <a:t>– </a:t>
            </a:r>
            <a:r>
              <a:rPr lang="x-none" dirty="0"/>
              <a:t>Остале алкалне фосфатазе су сијалинизиране (сијалогликопротеини) и остају дуже у </a:t>
            </a:r>
            <a:r>
              <a:rPr lang="x-none" dirty="0" smtClean="0"/>
              <a:t>плазми</a:t>
            </a:r>
          </a:p>
          <a:p>
            <a:r>
              <a:rPr lang="x-none" dirty="0" smtClean="0"/>
              <a:t> </a:t>
            </a:r>
            <a:r>
              <a:rPr lang="x-none" dirty="0"/>
              <a:t>– Малигне ћелије продукују ову сијало форму АЛП и дуже остаје у плазми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0860" y="0"/>
            <a:ext cx="57214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dirty="0"/>
              <a:t>Елиминација ензима из циркулације </a:t>
            </a:r>
            <a:endParaRPr lang="x-none" sz="2400" dirty="0" smtClean="0"/>
          </a:p>
          <a:p>
            <a:r>
              <a:rPr lang="x-none" sz="2400" dirty="0" smtClean="0"/>
              <a:t>Рецепторски </a:t>
            </a:r>
            <a:r>
              <a:rPr lang="x-none" sz="2400" dirty="0"/>
              <a:t>посредована ендоцитоза </a:t>
            </a:r>
          </a:p>
        </p:txBody>
      </p:sp>
    </p:spTree>
    <p:extLst>
      <p:ext uri="{BB962C8B-B14F-4D97-AF65-F5344CB8AC3E}">
        <p14:creationId xmlns:p14="http://schemas.microsoft.com/office/powerpoint/2010/main" val="34233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28" r="10849" b="3179"/>
          <a:stretch/>
        </p:blipFill>
        <p:spPr>
          <a:xfrm>
            <a:off x="128788" y="2395471"/>
            <a:ext cx="7302321" cy="38121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36297" y="131176"/>
            <a:ext cx="4310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Полуживот ензима у плазми </a:t>
            </a:r>
            <a:endParaRPr lang="x-none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7127" y="940158"/>
            <a:ext cx="5129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Варира од неколико сати до неколико дана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Просечан </a:t>
            </a:r>
            <a:r>
              <a:rPr lang="en-US" dirty="0" err="1" smtClean="0"/>
              <a:t>t1</a:t>
            </a:r>
            <a:r>
              <a:rPr lang="en-US" dirty="0" smtClean="0"/>
              <a:t>/2 </a:t>
            </a:r>
            <a:r>
              <a:rPr lang="x-none" dirty="0" smtClean="0"/>
              <a:t>од 6 до 48 сати </a:t>
            </a:r>
          </a:p>
        </p:txBody>
      </p:sp>
    </p:spTree>
    <p:extLst>
      <p:ext uri="{BB962C8B-B14F-4D97-AF65-F5344CB8AC3E}">
        <p14:creationId xmlns:p14="http://schemas.microsoft.com/office/powerpoint/2010/main" val="6926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061" y="1073731"/>
            <a:ext cx="85644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Селекција ензимског теста за дијагнозу или </a:t>
            </a:r>
            <a:r>
              <a:rPr lang="ru-RU" sz="2400" dirty="0" smtClean="0"/>
              <a:t>прогнозу болести </a:t>
            </a:r>
          </a:p>
          <a:p>
            <a:endParaRPr lang="ru-RU" sz="2400" dirty="0"/>
          </a:p>
          <a:p>
            <a:r>
              <a:rPr lang="ru-RU" dirty="0" smtClean="0"/>
              <a:t>Ензимска </a:t>
            </a:r>
            <a:r>
              <a:rPr lang="ru-RU" dirty="0"/>
              <a:t>дијагностика обухвата: </a:t>
            </a:r>
            <a:endParaRPr lang="ru-RU" dirty="0" smtClean="0"/>
          </a:p>
          <a:p>
            <a:endParaRPr lang="ru-RU" dirty="0"/>
          </a:p>
          <a:p>
            <a:pPr marL="342900" indent="-342900">
              <a:buAutoNum type="arabicPeriod"/>
            </a:pPr>
            <a:r>
              <a:rPr lang="ru-RU" dirty="0" smtClean="0"/>
              <a:t>Одређивање </a:t>
            </a:r>
            <a:r>
              <a:rPr lang="ru-RU" dirty="0"/>
              <a:t>органо специфичних ензима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</a:t>
            </a:r>
            <a:r>
              <a:rPr lang="ru-RU" dirty="0"/>
              <a:t>. Одређивање изоензимске расподеле у органима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3</a:t>
            </a:r>
            <a:r>
              <a:rPr lang="ru-RU" dirty="0"/>
              <a:t>. Одређивање ензимских профила у поремећајима функције одређеног органа и израчунавање одређених коефицијената (односа)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4</a:t>
            </a:r>
            <a:r>
              <a:rPr lang="ru-RU" dirty="0"/>
              <a:t>. Праћење ензимске активности у току одређених временских интервала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6885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34" t="19725"/>
          <a:stretch/>
        </p:blipFill>
        <p:spPr>
          <a:xfrm>
            <a:off x="309092" y="1648500"/>
            <a:ext cx="4134119" cy="51000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5003" y="103503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Концентрациони градијенти између разних ткива и серума за АСТ, АЛТ и ЦК </a:t>
            </a: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1580396" y="0"/>
            <a:ext cx="6170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2400" dirty="0" smtClean="0"/>
              <a:t>Селекција ензимског теста</a:t>
            </a:r>
          </a:p>
          <a:p>
            <a:pPr algn="ctr"/>
            <a:r>
              <a:rPr lang="x-none" sz="2400" dirty="0" smtClean="0"/>
              <a:t>Одређивање органо специфичних ензима</a:t>
            </a:r>
            <a:endParaRPr lang="x-none" sz="2400" dirty="0"/>
          </a:p>
        </p:txBody>
      </p:sp>
      <p:sp>
        <p:nvSpPr>
          <p:cNvPr id="5" name="Rectangle 4"/>
          <p:cNvSpPr/>
          <p:nvPr/>
        </p:nvSpPr>
        <p:spPr>
          <a:xfrm>
            <a:off x="4443211" y="305941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Избор ензима који ће се мерити у серуму за дијагнозу или прогнозу </a:t>
            </a:r>
            <a:r>
              <a:rPr lang="ru-RU" dirty="0" smtClean="0"/>
              <a:t>болести зависи </a:t>
            </a:r>
            <a:r>
              <a:rPr lang="ru-RU" dirty="0"/>
              <a:t>од већег броја фактора.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Важан </a:t>
            </a:r>
            <a:r>
              <a:rPr lang="ru-RU" dirty="0"/>
              <a:t>фактор је дистрибуција ензима у разним ткивима.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5433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63877" y="748517"/>
            <a:ext cx="8435662" cy="5251290"/>
            <a:chOff x="631302" y="1147762"/>
            <a:chExt cx="8435662" cy="525129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302" y="1158893"/>
              <a:ext cx="8435662" cy="5240159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777284" y="1147762"/>
              <a:ext cx="6170279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2400" dirty="0" smtClean="0"/>
                <a:t>Одређивање органо специфичних ензима</a:t>
              </a:r>
            </a:p>
            <a:p>
              <a:r>
                <a:rPr lang="x-none" sz="2400" dirty="0" smtClean="0"/>
                <a:t>          Ензими као ткивни маркери</a:t>
              </a:r>
              <a:endParaRPr lang="x-none" sz="24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61498" y="2403328"/>
              <a:ext cx="7729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Серум</a:t>
              </a:r>
              <a:endParaRPr lang="x-none" sz="1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36734" y="2403328"/>
              <a:ext cx="134844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 Еритроцити</a:t>
              </a:r>
              <a:endParaRPr lang="x-none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36809" y="2403328"/>
              <a:ext cx="70564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Јетра</a:t>
              </a:r>
              <a:endParaRPr lang="x-none" sz="1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194738" y="2387279"/>
              <a:ext cx="64472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Срце</a:t>
              </a:r>
              <a:endParaRPr lang="x-none" sz="1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28217" y="2422746"/>
              <a:ext cx="83869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Мишић</a:t>
              </a:r>
              <a:endParaRPr lang="x-none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36372" y="5602310"/>
              <a:ext cx="147027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dirty="0" smtClean="0"/>
                <a:t>Осетљивост</a:t>
              </a:r>
              <a:endParaRPr lang="x-none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74765" y="5602310"/>
              <a:ext cx="17379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dirty="0" smtClean="0"/>
                <a:t>Специфичност</a:t>
              </a:r>
              <a:endParaRPr lang="x-none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88097" y="5971642"/>
              <a:ext cx="229742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2000" dirty="0" smtClean="0"/>
                <a:t>Ензимски профил</a:t>
              </a:r>
              <a:endParaRPr lang="x-none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7838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167181"/>
              </p:ext>
            </p:extLst>
          </p:nvPr>
        </p:nvGraphicFramePr>
        <p:xfrm>
          <a:off x="90151" y="34479"/>
          <a:ext cx="9053849" cy="683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5776"/>
                <a:gridCol w="2730321"/>
                <a:gridCol w="3747752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ензим</a:t>
                      </a:r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локализација</a:t>
                      </a:r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Болести (дијагностички значај)</a:t>
                      </a:r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Алкална фосфатаза - АЛП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baseline="0" dirty="0" smtClean="0"/>
                        <a:t>ALP)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Јетра, кости, плацента, интестинална мукоза, бубрези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Раст или разградња костију, холестаза у јетри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Амилаза - АМИЛ</a:t>
                      </a:r>
                      <a:r>
                        <a:rPr lang="en-US" sz="1600" baseline="0" dirty="0" smtClean="0"/>
                        <a:t>(AMYL)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Пљувачне жлезде, панкреас, оваријум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Некроза панкреаса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Аланин аминотрансфераза- АЛТ (</a:t>
                      </a:r>
                      <a:r>
                        <a:rPr lang="en-US" sz="1600" dirty="0" smtClean="0"/>
                        <a:t>ALT)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Јетра, скелетни мишићи, срце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Оштећење хепатоцита (паренхимске</a:t>
                      </a:r>
                      <a:r>
                        <a:rPr lang="x-none" sz="1600" baseline="0" dirty="0" smtClean="0"/>
                        <a:t> болести јетре)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Алдолаза -АЛД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ALD</a:t>
                      </a:r>
                      <a:r>
                        <a:rPr lang="en-US" sz="1600" dirty="0" smtClean="0"/>
                        <a:t>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Скелетни мишићи , срце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Оштећење мишића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Аспартат</a:t>
                      </a:r>
                      <a:r>
                        <a:rPr lang="x-none" sz="1600" baseline="0" dirty="0" smtClean="0"/>
                        <a:t> аминотрансфераза- </a:t>
                      </a:r>
                      <a:r>
                        <a:rPr lang="x-none" sz="1600" dirty="0" smtClean="0"/>
                        <a:t>АСТ</a:t>
                      </a:r>
                      <a:r>
                        <a:rPr lang="en-US" sz="1600" dirty="0" smtClean="0"/>
                        <a:t> (AST)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Јетра, скелетни мишићи,срце, бубрези, еритроцити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Оштећење хепатоцита и миокарда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Гама глутамил транспептидаза-ГГТ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GGT</a:t>
                      </a:r>
                      <a:r>
                        <a:rPr lang="en-US" sz="1600" dirty="0" smtClean="0"/>
                        <a:t>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Јетра, бубрези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Холестаза у јетри, алкохолизам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Глутамат деходрогеназа-ГДХ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GDH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Оштећење</a:t>
                      </a:r>
                      <a:r>
                        <a:rPr lang="x-none" sz="1600" baseline="0" dirty="0" smtClean="0"/>
                        <a:t> хепатоцита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Хидроксибутират деходрогеназа -ХБДХ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HBDH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x-none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Јетра, срце</a:t>
                      </a:r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Оштећење хепатоцита и миокарда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Холинес</a:t>
                      </a:r>
                      <a:r>
                        <a:rPr lang="sr-Cyrl-RS" sz="1600" dirty="0" smtClean="0"/>
                        <a:t>т</a:t>
                      </a:r>
                      <a:r>
                        <a:rPr lang="x-none" sz="1600" dirty="0" smtClean="0"/>
                        <a:t>ераза </a:t>
                      </a:r>
                      <a:r>
                        <a:rPr lang="x-none" sz="1600" dirty="0" smtClean="0"/>
                        <a:t>-ЦХЕ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CHE</a:t>
                      </a:r>
                      <a:r>
                        <a:rPr lang="en-US" sz="1600" dirty="0" smtClean="0"/>
                        <a:t>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Тровање органским фосфатима, оштећење хепатоцита</a:t>
                      </a:r>
                      <a:endParaRPr lang="x-none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58146" y="-901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0322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483279"/>
              </p:ext>
            </p:extLst>
          </p:nvPr>
        </p:nvGraphicFramePr>
        <p:xfrm>
          <a:off x="157656" y="914399"/>
          <a:ext cx="8986344" cy="5204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5448"/>
                <a:gridCol w="2522482"/>
                <a:gridCol w="3468414"/>
              </a:tblGrid>
              <a:tr h="173423">
                <a:tc>
                  <a:txBody>
                    <a:bodyPr/>
                    <a:lstStyle/>
                    <a:p>
                      <a:r>
                        <a:rPr lang="x-none" dirty="0" smtClean="0"/>
                        <a:t>ензим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локализација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Болести (дијаностички</a:t>
                      </a:r>
                      <a:r>
                        <a:rPr lang="x-none" baseline="0" dirty="0" smtClean="0"/>
                        <a:t> значај)</a:t>
                      </a:r>
                      <a:endParaRPr lang="x-none" dirty="0" smtClean="0"/>
                    </a:p>
                    <a:p>
                      <a:endParaRPr lang="x-none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Кисела фосфатаза -АЦП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ACP</a:t>
                      </a:r>
                      <a:r>
                        <a:rPr lang="en-US" sz="1800" dirty="0" smtClean="0"/>
                        <a:t>)</a:t>
                      </a:r>
                      <a:endParaRPr lang="x-none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Простата, еритроцити</a:t>
                      </a:r>
                    </a:p>
                    <a:p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Карцином простате</a:t>
                      </a:r>
                    </a:p>
                    <a:p>
                      <a:endParaRPr lang="x-none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Креатин фосфокиназа-ЦК </a:t>
                      </a: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CK</a:t>
                      </a:r>
                      <a:r>
                        <a:rPr lang="en-US" sz="1800" dirty="0" smtClean="0"/>
                        <a:t>)</a:t>
                      </a:r>
                      <a:endParaRPr lang="x-none" sz="1800" dirty="0" smtClean="0"/>
                    </a:p>
                    <a:p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Скелетни</a:t>
                      </a:r>
                      <a:r>
                        <a:rPr lang="x-none" baseline="0" dirty="0" smtClean="0"/>
                        <a:t> и глатни мишићи, мозак, срце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Оштећење</a:t>
                      </a:r>
                      <a:r>
                        <a:rPr lang="x-none" sz="1800" baseline="0" dirty="0" smtClean="0"/>
                        <a:t> миокарда, мишића и мозга</a:t>
                      </a:r>
                      <a:endParaRPr lang="x-none" sz="1800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Лактат деходрогеназа-ЛДХ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LDH</a:t>
                      </a:r>
                      <a:r>
                        <a:rPr lang="en-US" sz="1800" dirty="0" smtClean="0"/>
                        <a:t>)</a:t>
                      </a:r>
                      <a:endParaRPr lang="x-none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Срце, јетра, скелетни мишићи,еритроцити, тромбоцити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Оштећење хепатоцита и миокарда, хемолиза</a:t>
                      </a:r>
                    </a:p>
                    <a:p>
                      <a:endParaRPr lang="x-none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Липаза - ЛИП</a:t>
                      </a:r>
                      <a:r>
                        <a:rPr lang="en-US" sz="1800" dirty="0" smtClean="0"/>
                        <a:t> (LIP)</a:t>
                      </a:r>
                      <a:endParaRPr lang="x-non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панкреас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Некроза панкреса</a:t>
                      </a:r>
                      <a:endParaRPr lang="x-none" sz="1800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Трипсин- ТРИП</a:t>
                      </a:r>
                      <a:r>
                        <a:rPr lang="en-US" sz="1800" dirty="0" smtClean="0"/>
                        <a:t> (TRIP)</a:t>
                      </a:r>
                      <a:endParaRPr lang="x-none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панкреас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Некроза панкреса</a:t>
                      </a:r>
                    </a:p>
                    <a:p>
                      <a:endParaRPr lang="x-none" sz="1800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5’нуклеотидаза</a:t>
                      </a:r>
                      <a:endParaRPr lang="x-non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Хепатобилијарни тракт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Хепатобилијарне болести</a:t>
                      </a:r>
                      <a:endParaRPr lang="x-none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67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98" b="7864"/>
          <a:stretch/>
        </p:blipFill>
        <p:spPr>
          <a:xfrm>
            <a:off x="190500" y="4025900"/>
            <a:ext cx="8280400" cy="2743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9900" y="294839"/>
            <a:ext cx="8001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dirty="0"/>
              <a:t>Селекција ензимског теста </a:t>
            </a:r>
            <a:r>
              <a:rPr lang="x-none" sz="2400" dirty="0" smtClean="0"/>
              <a:t>за дијагнозу болести</a:t>
            </a:r>
          </a:p>
          <a:p>
            <a:endParaRPr lang="x-none" dirty="0" smtClean="0"/>
          </a:p>
          <a:p>
            <a:r>
              <a:rPr lang="x-none" dirty="0" smtClean="0"/>
              <a:t>Методе </a:t>
            </a:r>
            <a:r>
              <a:rPr lang="x-none" dirty="0"/>
              <a:t>за дијагностиковање обољења органа помоћу серумских ензима укључују: </a:t>
            </a:r>
            <a:endParaRPr lang="x-none" dirty="0" smtClean="0"/>
          </a:p>
          <a:p>
            <a:pPr marL="342900" indent="-342900">
              <a:buAutoNum type="arabicPeriod"/>
            </a:pPr>
            <a:r>
              <a:rPr lang="x-none" dirty="0" smtClean="0"/>
              <a:t>Одређивање </a:t>
            </a:r>
            <a:r>
              <a:rPr lang="x-none" dirty="0"/>
              <a:t>органо специфичних ензима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dirty="0"/>
              <a:t>Пример: липаза из панкреаса </a:t>
            </a:r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2</a:t>
            </a:r>
            <a:r>
              <a:rPr lang="x-none" dirty="0"/>
              <a:t>. Одређивање изоензима или изоформи ензима → већа органо-специфичност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dirty="0"/>
              <a:t>Панкреасни изоензим алфа-амилазе </a:t>
            </a:r>
            <a:endParaRPr lang="x-none" dirty="0" smtClean="0"/>
          </a:p>
          <a:p>
            <a:r>
              <a:rPr lang="x-none" dirty="0" smtClean="0"/>
              <a:t>• </a:t>
            </a:r>
            <a:r>
              <a:rPr lang="x-none" dirty="0"/>
              <a:t>Коштана изоформа алкалне фосфатазе</a:t>
            </a:r>
          </a:p>
        </p:txBody>
      </p:sp>
    </p:spTree>
    <p:extLst>
      <p:ext uri="{BB962C8B-B14F-4D97-AF65-F5344CB8AC3E}">
        <p14:creationId xmlns:p14="http://schemas.microsoft.com/office/powerpoint/2010/main" val="51949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6400" y="335340"/>
            <a:ext cx="8737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Селекција </a:t>
            </a:r>
            <a:r>
              <a:rPr lang="ru-RU" sz="2400" dirty="0" smtClean="0"/>
              <a:t>ензимског теста за дијагнозу болести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Повећана </a:t>
            </a:r>
            <a:r>
              <a:rPr lang="ru-RU" dirty="0"/>
              <a:t>активност ензима у серуму резултат је: </a:t>
            </a:r>
            <a:endParaRPr lang="ru-RU" dirty="0" smtClean="0"/>
          </a:p>
          <a:p>
            <a:r>
              <a:rPr lang="ru-RU" dirty="0" smtClean="0"/>
              <a:t>•</a:t>
            </a:r>
            <a:r>
              <a:rPr lang="ru-RU" dirty="0"/>
              <a:t>Масе оштећеног органа </a:t>
            </a:r>
            <a:endParaRPr lang="ru-RU" dirty="0" smtClean="0"/>
          </a:p>
          <a:p>
            <a:r>
              <a:rPr lang="ru-RU" dirty="0" smtClean="0"/>
              <a:t>•</a:t>
            </a:r>
            <a:r>
              <a:rPr lang="ru-RU" dirty="0"/>
              <a:t>Градијента ензима између ћелије и крви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Примери </a:t>
            </a:r>
          </a:p>
          <a:p>
            <a:pPr marL="342900" indent="-342900">
              <a:buAutoNum type="arabicPeriod"/>
            </a:pPr>
            <a:r>
              <a:rPr lang="ru-RU" dirty="0" smtClean="0"/>
              <a:t>Кисела </a:t>
            </a:r>
            <a:r>
              <a:rPr lang="ru-RU" dirty="0"/>
              <a:t>фосфатаза из простате </a:t>
            </a:r>
            <a:endParaRPr lang="ru-RU" dirty="0" smtClean="0"/>
          </a:p>
          <a:p>
            <a:r>
              <a:rPr lang="ru-RU" dirty="0" smtClean="0"/>
              <a:t>Градијент </a:t>
            </a:r>
            <a:r>
              <a:rPr lang="ru-RU" dirty="0"/>
              <a:t>активности 10</a:t>
            </a:r>
            <a:r>
              <a:rPr lang="ru-RU" baseline="30000" dirty="0"/>
              <a:t>3</a:t>
            </a:r>
            <a:r>
              <a:rPr lang="ru-RU" dirty="0"/>
              <a:t> : 1 </a:t>
            </a:r>
            <a:endParaRPr lang="ru-RU" dirty="0" smtClean="0"/>
          </a:p>
          <a:p>
            <a:r>
              <a:rPr lang="ru-RU" dirty="0" smtClean="0"/>
              <a:t>Маса </a:t>
            </a:r>
            <a:r>
              <a:rPr lang="ru-RU" dirty="0"/>
              <a:t>простате </a:t>
            </a:r>
            <a:r>
              <a:rPr lang="ru-RU" dirty="0" smtClean="0"/>
              <a:t>20г </a:t>
            </a:r>
          </a:p>
          <a:p>
            <a:endParaRPr lang="ru-RU" dirty="0"/>
          </a:p>
          <a:p>
            <a:r>
              <a:rPr lang="ru-RU" dirty="0" smtClean="0"/>
              <a:t>2</a:t>
            </a:r>
            <a:r>
              <a:rPr lang="ru-RU" dirty="0"/>
              <a:t>. АЛТ из јетре </a:t>
            </a:r>
            <a:endParaRPr lang="ru-RU" dirty="0" smtClean="0"/>
          </a:p>
          <a:p>
            <a:r>
              <a:rPr lang="ru-RU" dirty="0" smtClean="0"/>
              <a:t>Градијент </a:t>
            </a:r>
            <a:r>
              <a:rPr lang="ru-RU" dirty="0"/>
              <a:t>10</a:t>
            </a:r>
            <a:r>
              <a:rPr lang="ru-RU" baseline="30000" dirty="0"/>
              <a:t>4</a:t>
            </a:r>
            <a:r>
              <a:rPr lang="ru-RU" dirty="0"/>
              <a:t> : 1 </a:t>
            </a:r>
            <a:endParaRPr lang="ru-RU" dirty="0" smtClean="0"/>
          </a:p>
          <a:p>
            <a:r>
              <a:rPr lang="ru-RU" dirty="0" smtClean="0"/>
              <a:t>Маса </a:t>
            </a:r>
            <a:r>
              <a:rPr lang="ru-RU" dirty="0"/>
              <a:t>јетре &gt;1000г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јетри и оштећење малог броја </a:t>
            </a:r>
            <a:r>
              <a:rPr lang="ru-RU" dirty="0" smtClean="0"/>
              <a:t>хепатоцита </a:t>
            </a:r>
            <a:r>
              <a:rPr lang="ru-RU" dirty="0"/>
              <a:t>се детектује </a:t>
            </a:r>
            <a:endParaRPr lang="ru-RU" dirty="0" smtClean="0"/>
          </a:p>
          <a:p>
            <a:r>
              <a:rPr lang="ru-RU" dirty="0" smtClean="0"/>
              <a:t>1 </a:t>
            </a:r>
            <a:r>
              <a:rPr lang="ru-RU" dirty="0"/>
              <a:t>ћелија на 750 се може детектовати пораст АЛТ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02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5100" y="1166843"/>
            <a:ext cx="8813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u="sng" dirty="0" smtClean="0"/>
              <a:t>Познавање </a:t>
            </a:r>
            <a:r>
              <a:rPr lang="x-none" u="sng" dirty="0"/>
              <a:t>интрацелуларне </a:t>
            </a:r>
            <a:r>
              <a:rPr lang="x-none" u="sng" dirty="0" smtClean="0"/>
              <a:t>локализације ензима</a:t>
            </a:r>
            <a:r>
              <a:rPr lang="x-none" dirty="0" smtClean="0"/>
              <a:t>:</a:t>
            </a:r>
          </a:p>
          <a:p>
            <a:r>
              <a:rPr lang="x-none" dirty="0" smtClean="0"/>
              <a:t> </a:t>
            </a:r>
            <a:r>
              <a:rPr lang="x-none" dirty="0"/>
              <a:t>Помаже у дефинисању природе и тежине патолошког оштећења </a:t>
            </a:r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Примери</a:t>
            </a:r>
            <a:r>
              <a:rPr lang="x-none" dirty="0"/>
              <a:t>: </a:t>
            </a:r>
            <a:endParaRPr lang="x-none" dirty="0" smtClean="0"/>
          </a:p>
          <a:p>
            <a:pPr marL="342900" indent="-342900">
              <a:buAutoNum type="arabicPeriod"/>
            </a:pPr>
            <a:endParaRPr lang="x-none" dirty="0" smtClean="0"/>
          </a:p>
          <a:p>
            <a:pPr marL="342900" indent="-342900">
              <a:buAutoNum type="arabicPeriod"/>
            </a:pPr>
            <a:r>
              <a:rPr lang="x-none" dirty="0" smtClean="0"/>
              <a:t>Реверсна </a:t>
            </a:r>
            <a:r>
              <a:rPr lang="x-none" dirty="0"/>
              <a:t>блага вирусна инфламација </a:t>
            </a:r>
            <a:r>
              <a:rPr lang="x-none" dirty="0" smtClean="0"/>
              <a:t>јетре: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 </a:t>
            </a:r>
            <a:r>
              <a:rPr lang="x-none" dirty="0"/>
              <a:t>Вирусни хепатитис </a:t>
            </a:r>
            <a:endParaRPr lang="x-non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Повећана </a:t>
            </a:r>
            <a:r>
              <a:rPr lang="x-none" dirty="0"/>
              <a:t>пермеабилност ћелијске </a:t>
            </a:r>
            <a:r>
              <a:rPr lang="x-none" dirty="0" smtClean="0"/>
              <a:t>мембране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 </a:t>
            </a:r>
            <a:r>
              <a:rPr lang="x-none" dirty="0"/>
              <a:t>Излазак само цитозолних ензима у </a:t>
            </a:r>
            <a:r>
              <a:rPr lang="x-none" dirty="0" smtClean="0"/>
              <a:t>крв (АЛТ, ЛДХ)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x-none" dirty="0"/>
          </a:p>
          <a:p>
            <a:r>
              <a:rPr lang="x-none" dirty="0" smtClean="0"/>
              <a:t>2</a:t>
            </a:r>
            <a:r>
              <a:rPr lang="x-none" dirty="0"/>
              <a:t>. Некроза ћелије јетре – цироза </a:t>
            </a:r>
            <a:r>
              <a:rPr lang="x-none" dirty="0" smtClean="0"/>
              <a:t>јетре: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 </a:t>
            </a:r>
            <a:r>
              <a:rPr lang="x-none" dirty="0"/>
              <a:t>Повећање и цитозолних и митохондријалних </a:t>
            </a:r>
            <a:r>
              <a:rPr lang="x-none" dirty="0" smtClean="0"/>
              <a:t>ензима у крв</a:t>
            </a:r>
          </a:p>
          <a:p>
            <a:endParaRPr lang="x-none" dirty="0"/>
          </a:p>
          <a:p>
            <a:r>
              <a:rPr lang="x-none" u="sng" dirty="0" smtClean="0"/>
              <a:t>Селекција ензима за дијагностику болести зависи и од клиренса ензима тј </a:t>
            </a:r>
            <a:r>
              <a:rPr lang="x-none" u="sng" dirty="0"/>
              <a:t>брзине и путева којима се ензим елиминише из </a:t>
            </a:r>
            <a:r>
              <a:rPr lang="x-none" u="sng" dirty="0" smtClean="0"/>
              <a:t>крви</a:t>
            </a:r>
            <a:r>
              <a:rPr lang="x-none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 </a:t>
            </a:r>
            <a:r>
              <a:rPr lang="x-none" dirty="0"/>
              <a:t>Серумски ензими у дијагностичкој ензимологији имају полувреме живота око 12 сати</a:t>
            </a:r>
          </a:p>
        </p:txBody>
      </p:sp>
      <p:sp>
        <p:nvSpPr>
          <p:cNvPr id="3" name="Rectangle 2"/>
          <p:cNvSpPr/>
          <p:nvPr/>
        </p:nvSpPr>
        <p:spPr>
          <a:xfrm>
            <a:off x="546100" y="197535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Селекција ензимског теста за дијагнозу болести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4474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1666" y="522900"/>
            <a:ext cx="8886423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4000" dirty="0" smtClean="0"/>
              <a:t>Нефукционални - ДИЈАГНОСТИЧКИ </a:t>
            </a:r>
            <a:r>
              <a:rPr lang="x-none" sz="4000" dirty="0"/>
              <a:t>ензими крвне </a:t>
            </a:r>
            <a:r>
              <a:rPr lang="x-none" sz="4000" dirty="0" smtClean="0"/>
              <a:t>плазме</a:t>
            </a:r>
            <a:r>
              <a:rPr lang="x-none" sz="4000" dirty="0"/>
              <a:t/>
            </a:r>
            <a:br>
              <a:rPr lang="x-none" sz="4000" dirty="0"/>
            </a:br>
            <a:r>
              <a:rPr lang="x-none" dirty="0"/>
              <a:t/>
            </a:r>
            <a:br>
              <a:rPr lang="x-none" dirty="0"/>
            </a:br>
            <a:r>
              <a:rPr lang="x-none" sz="2400" dirty="0"/>
              <a:t>Према месту деловања </a:t>
            </a:r>
            <a:r>
              <a:rPr lang="x-none" sz="2400" dirty="0" smtClean="0"/>
              <a:t>деле се </a:t>
            </a:r>
            <a:r>
              <a:rPr lang="x-none" sz="2400" dirty="0"/>
              <a:t>у </a:t>
            </a:r>
            <a:r>
              <a:rPr lang="x-none" sz="2400" dirty="0" smtClean="0"/>
              <a:t>две </a:t>
            </a:r>
            <a:r>
              <a:rPr lang="x-none" sz="2400" dirty="0"/>
              <a:t>групе:</a:t>
            </a:r>
            <a:br>
              <a:rPr lang="x-none" sz="2400" dirty="0"/>
            </a:b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/>
              <a:t>• Ћелијски или интрацелуларни ензими</a:t>
            </a:r>
            <a:br>
              <a:rPr lang="x-none" sz="2400" dirty="0"/>
            </a:br>
            <a:r>
              <a:rPr lang="x-none" sz="2400" dirty="0"/>
              <a:t>• Секреторни ензими</a:t>
            </a:r>
            <a:br>
              <a:rPr lang="x-none" sz="2400" dirty="0"/>
            </a:b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 smtClean="0"/>
              <a:t>Интрацелуларни ензими </a:t>
            </a:r>
            <a:r>
              <a:rPr lang="x-none" sz="2400" dirty="0"/>
              <a:t>се синтетишу у </a:t>
            </a:r>
            <a:r>
              <a:rPr lang="x-none" sz="2400" dirty="0" smtClean="0"/>
              <a:t>ћелијама </a:t>
            </a:r>
            <a:r>
              <a:rPr lang="x-none" sz="2400" dirty="0"/>
              <a:t>и највећи део њих катализује биохемијске реакције у </a:t>
            </a:r>
            <a:r>
              <a:rPr lang="x-none" sz="2400" dirty="0" smtClean="0"/>
              <a:t>ћелијама.  </a:t>
            </a:r>
          </a:p>
          <a:p>
            <a:r>
              <a:rPr lang="x-none" sz="2400" dirty="0"/>
              <a:t>( аспартат-аминотрансфераза, аланин-аминотрансфераза, лактат-дехидрогеназа, креатин-киназа и др. ). </a:t>
            </a:r>
            <a:br>
              <a:rPr lang="x-none" sz="2400" dirty="0"/>
            </a:b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/>
              <a:t>Њихова активност у серуму се </a:t>
            </a:r>
            <a:r>
              <a:rPr lang="x-none" sz="2400" dirty="0" smtClean="0"/>
              <a:t>повећава </a:t>
            </a:r>
            <a:r>
              <a:rPr lang="x-none" sz="2400" dirty="0"/>
              <a:t>приликом </a:t>
            </a:r>
            <a:r>
              <a:rPr lang="x-none" sz="2400" dirty="0" smtClean="0"/>
              <a:t>оштећења ћелија у којима делују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15408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40"/>
          <a:stretch/>
        </p:blipFill>
        <p:spPr>
          <a:xfrm>
            <a:off x="393700" y="2984500"/>
            <a:ext cx="7683499" cy="37417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0"/>
            <a:ext cx="7550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Активности ензима у болестима различитих органа</a:t>
            </a:r>
            <a:endParaRPr lang="x-none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2104" y="423228"/>
            <a:ext cx="5094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Болести срца – Инфаркт миокарда</a:t>
            </a:r>
            <a:endParaRPr lang="x-none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64168"/>
            <a:ext cx="91711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Ензимски тест за ИМ: </a:t>
            </a:r>
            <a:r>
              <a:rPr lang="x-none" b="1" u="sng" dirty="0" smtClean="0">
                <a:solidFill>
                  <a:srgbClr val="C00000"/>
                </a:solidFill>
              </a:rPr>
              <a:t>ЦК, ЦК-МБ, АСТ, ЛДХ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ЦК и АСТ расте 3-6 сати после ИМ, максимална активност после 24 сата </a:t>
            </a:r>
          </a:p>
          <a:p>
            <a:r>
              <a:rPr lang="x-none" dirty="0" smtClean="0"/>
              <a:t>   (ЦК до 40пута, АСТ до 10 пута), у нормали 3-6 дана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ЛДХ расте 12 сати после ИМ, максимална активност после 2-3 дана (до 6 пута),</a:t>
            </a:r>
          </a:p>
          <a:p>
            <a:r>
              <a:rPr lang="x-none" dirty="0" smtClean="0"/>
              <a:t>    у нормали 6-8 дана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55176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101600"/>
            <a:ext cx="9841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dirty="0" smtClean="0"/>
              <a:t>Дијагностички ензими болести јетре и жучних путева</a:t>
            </a:r>
            <a:endParaRPr lang="x-none" sz="2400" dirty="0"/>
          </a:p>
        </p:txBody>
      </p:sp>
      <p:sp>
        <p:nvSpPr>
          <p:cNvPr id="3" name="Rectangle 2"/>
          <p:cNvSpPr/>
          <p:nvPr/>
        </p:nvSpPr>
        <p:spPr>
          <a:xfrm>
            <a:off x="155834" y="658843"/>
            <a:ext cx="89881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Ензими јетре се </a:t>
            </a:r>
            <a:r>
              <a:rPr lang="x-none" dirty="0"/>
              <a:t>могу </a:t>
            </a:r>
            <a:r>
              <a:rPr lang="x-none" dirty="0" smtClean="0"/>
              <a:t>поделити </a:t>
            </a:r>
            <a:r>
              <a:rPr lang="x-none" dirty="0"/>
              <a:t>у 3 групе : </a:t>
            </a:r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1.Ензими који </a:t>
            </a:r>
            <a:r>
              <a:rPr lang="x-none" dirty="0"/>
              <a:t>се </a:t>
            </a:r>
            <a:r>
              <a:rPr lang="x-none" dirty="0" smtClean="0"/>
              <a:t>производе </a:t>
            </a:r>
            <a:r>
              <a:rPr lang="x-none" dirty="0"/>
              <a:t>у хепатоцитима и потом излучују</a:t>
            </a:r>
            <a:br>
              <a:rPr lang="x-none" dirty="0"/>
            </a:br>
            <a:r>
              <a:rPr lang="x-none" dirty="0"/>
              <a:t>у крв </a:t>
            </a:r>
            <a:r>
              <a:rPr lang="x-none" dirty="0" smtClean="0"/>
              <a:t>где </a:t>
            </a:r>
            <a:r>
              <a:rPr lang="x-none" dirty="0"/>
              <a:t>обављају своју </a:t>
            </a:r>
            <a:r>
              <a:rPr lang="x-none" dirty="0" smtClean="0"/>
              <a:t>функцију (функционални ензими крвне плазме). </a:t>
            </a:r>
            <a:r>
              <a:rPr lang="x-none" dirty="0"/>
              <a:t>У ову групу спадају фактори </a:t>
            </a:r>
            <a:r>
              <a:rPr lang="x-none" dirty="0" smtClean="0"/>
              <a:t>коагулације, ацетилхолинестераза итд.</a:t>
            </a: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>Код </a:t>
            </a:r>
            <a:r>
              <a:rPr lang="x-none" dirty="0"/>
              <a:t>хроничних обољења јетре смањује се синтеза </a:t>
            </a:r>
            <a:r>
              <a:rPr lang="x-none" dirty="0" smtClean="0"/>
              <a:t>ових ензима </a:t>
            </a:r>
            <a:r>
              <a:rPr lang="x-none" dirty="0"/>
              <a:t>и њихова активност у серуму. </a:t>
            </a:r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2</a:t>
            </a:r>
            <a:r>
              <a:rPr lang="x-none" dirty="0"/>
              <a:t>. </a:t>
            </a:r>
            <a:r>
              <a:rPr lang="x-none" dirty="0" smtClean="0"/>
              <a:t>Дијагностички интрацелуларни ензими</a:t>
            </a:r>
            <a:r>
              <a:rPr lang="x-none" dirty="0"/>
              <a:t>, који су присутни у хепатоцитима </a:t>
            </a:r>
            <a:r>
              <a:rPr lang="x-none" dirty="0" smtClean="0"/>
              <a:t>где</a:t>
            </a: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>катализују реакције </a:t>
            </a:r>
            <a:r>
              <a:rPr lang="x-none" dirty="0"/>
              <a:t>у метаболичким </a:t>
            </a:r>
            <a:r>
              <a:rPr lang="x-none" dirty="0" smtClean="0"/>
              <a:t>процесима: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>
                <a:solidFill>
                  <a:srgbClr val="C00000"/>
                </a:solidFill>
              </a:rPr>
              <a:t>Трансаминазе АЛТ </a:t>
            </a:r>
            <a:r>
              <a:rPr lang="x-none" dirty="0">
                <a:solidFill>
                  <a:srgbClr val="C00000"/>
                </a:solidFill>
              </a:rPr>
              <a:t>и </a:t>
            </a:r>
            <a:r>
              <a:rPr lang="x-none" dirty="0" smtClean="0">
                <a:solidFill>
                  <a:srgbClr val="C00000"/>
                </a:solidFill>
              </a:rPr>
              <a:t>АСТ, </a:t>
            </a:r>
            <a:r>
              <a:rPr lang="x-none" dirty="0">
                <a:solidFill>
                  <a:srgbClr val="C00000"/>
                </a:solidFill>
              </a:rPr>
              <a:t>ЛДХ, ГЛДХ, </a:t>
            </a:r>
            <a:r>
              <a:rPr lang="x-none" dirty="0" smtClean="0">
                <a:solidFill>
                  <a:srgbClr val="C00000"/>
                </a:solidFill>
              </a:rPr>
              <a:t>ГГТ</a:t>
            </a:r>
            <a:r>
              <a:rPr lang="x-none" dirty="0">
                <a:solidFill>
                  <a:srgbClr val="C00000"/>
                </a:solidFill>
              </a:rPr>
              <a:t>, АЛП, </a:t>
            </a:r>
            <a:r>
              <a:rPr lang="x-none" dirty="0" smtClean="0">
                <a:solidFill>
                  <a:srgbClr val="C00000"/>
                </a:solidFill>
              </a:rPr>
              <a:t>алдолазе, 5’нуклеотидаза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x-none" dirty="0"/>
          </a:p>
          <a:p>
            <a:r>
              <a:rPr lang="x-none" dirty="0"/>
              <a:t>3. Ензими жучних путева који се у крви појављују код лезије епитела или код опструкције жучних </a:t>
            </a:r>
            <a:r>
              <a:rPr lang="x-none" dirty="0" smtClean="0"/>
              <a:t>путева (диференцијална дијагностика жутице).</a:t>
            </a:r>
            <a:r>
              <a:rPr lang="x-none" dirty="0"/>
              <a:t/>
            </a:r>
            <a:br>
              <a:rPr lang="x-none" dirty="0"/>
            </a:br>
            <a:r>
              <a:rPr lang="x-none" dirty="0"/>
              <a:t>У ове ензиме спадају </a:t>
            </a:r>
            <a:r>
              <a:rPr lang="x-none" dirty="0">
                <a:solidFill>
                  <a:srgbClr val="C00000"/>
                </a:solidFill>
              </a:rPr>
              <a:t>гама-глутамилтрансфераза (ГГТ), леуцин-аминопептидаза (ЛАП) и алкална </a:t>
            </a:r>
            <a:r>
              <a:rPr lang="x-none" dirty="0" smtClean="0">
                <a:solidFill>
                  <a:srgbClr val="C00000"/>
                </a:solidFill>
              </a:rPr>
              <a:t>фосфатаза АЛП</a:t>
            </a:r>
            <a:endParaRPr lang="x-non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46"/>
          <a:stretch/>
        </p:blipFill>
        <p:spPr>
          <a:xfrm>
            <a:off x="533400" y="2082800"/>
            <a:ext cx="8001000" cy="3975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62100" y="260687"/>
            <a:ext cx="5206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2400" dirty="0" smtClean="0"/>
              <a:t>Повећање активности ензима </a:t>
            </a:r>
          </a:p>
          <a:p>
            <a:pPr algn="ctr"/>
            <a:r>
              <a:rPr lang="x-none" sz="2400" dirty="0" smtClean="0"/>
              <a:t>код болести јетре и жучних путева</a:t>
            </a:r>
            <a:endParaRPr lang="x-none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231900" y="1898134"/>
            <a:ext cx="2260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x-none" sz="2000" dirty="0" smtClean="0">
                <a:solidFill>
                  <a:srgbClr val="C00000"/>
                </a:solidFill>
              </a:rPr>
              <a:t>Хепатоцити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76900" y="3695700"/>
            <a:ext cx="2712602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x-none" dirty="0" smtClean="0">
                <a:solidFill>
                  <a:srgbClr val="C00000"/>
                </a:solidFill>
              </a:rPr>
              <a:t>Каникуларне мембране</a:t>
            </a:r>
          </a:p>
          <a:p>
            <a:r>
              <a:rPr lang="x-none" dirty="0" smtClean="0">
                <a:solidFill>
                  <a:srgbClr val="C00000"/>
                </a:solidFill>
              </a:rPr>
              <a:t>Епитела жучн кесе </a:t>
            </a:r>
          </a:p>
          <a:p>
            <a:r>
              <a:rPr lang="x-none" dirty="0" smtClean="0">
                <a:solidFill>
                  <a:srgbClr val="C00000"/>
                </a:solidFill>
              </a:rPr>
              <a:t>Ендотела централне и</a:t>
            </a:r>
          </a:p>
          <a:p>
            <a:r>
              <a:rPr lang="x-none" dirty="0" smtClean="0">
                <a:solidFill>
                  <a:srgbClr val="C00000"/>
                </a:solidFill>
              </a:rPr>
              <a:t>Перитонеалне вене</a:t>
            </a:r>
            <a:endParaRPr lang="x-non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13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0" t="19344" r="10129" b="22350"/>
          <a:stretch/>
        </p:blipFill>
        <p:spPr>
          <a:xfrm>
            <a:off x="431800" y="3810000"/>
            <a:ext cx="5956300" cy="304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6600" y="0"/>
            <a:ext cx="7300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dirty="0" smtClean="0"/>
              <a:t>Дијагностички ензими болести панкреаса </a:t>
            </a:r>
            <a:endParaRPr lang="x-none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3500" y="1529141"/>
            <a:ext cx="790793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За дијагнозу болести одређују се у крви </a:t>
            </a:r>
          </a:p>
          <a:p>
            <a:r>
              <a:rPr lang="x-none" u="sng" dirty="0" smtClean="0">
                <a:solidFill>
                  <a:srgbClr val="C00000"/>
                </a:solidFill>
              </a:rPr>
              <a:t>алфа амилаза, липаза и трипсин , и амилаза у урину</a:t>
            </a:r>
            <a:r>
              <a:rPr lang="x-none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Вредности липазе и до 3 пута веће од вредности амилазе у крви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x-none" dirty="0"/>
          </a:p>
          <a:p>
            <a:r>
              <a:rPr lang="x-none" dirty="0" smtClean="0"/>
              <a:t>Повећавају се и вредности </a:t>
            </a:r>
            <a:r>
              <a:rPr lang="x-none" dirty="0" smtClean="0">
                <a:solidFill>
                  <a:srgbClr val="C00000"/>
                </a:solidFill>
              </a:rPr>
              <a:t>аминотрансфераза АЛТ и АСТ, и ГГТ </a:t>
            </a:r>
            <a:r>
              <a:rPr lang="x-none" dirty="0" smtClean="0"/>
              <a:t>у крви </a:t>
            </a:r>
          </a:p>
          <a:p>
            <a:r>
              <a:rPr lang="x-none" dirty="0" smtClean="0"/>
              <a:t>као последица оштећеног панкреаса или секундарног оштећења јетре</a:t>
            </a:r>
            <a:endParaRPr lang="x-none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37739"/>
            <a:ext cx="92223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Панкреатитис је болест панкреаса која се ајвља као последица претеране исхране,</a:t>
            </a:r>
          </a:p>
          <a:p>
            <a:r>
              <a:rPr lang="x-none" dirty="0" smtClean="0"/>
              <a:t>Конзумирање алкохола, или опструкције жучних или панкреасних путева. Узрок</a:t>
            </a:r>
          </a:p>
          <a:p>
            <a:r>
              <a:rPr lang="x-none" dirty="0" smtClean="0"/>
              <a:t> болести је ослобађање панкреасних ензима у самом панкреасу, не секретују се.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17306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06"/>
          <a:stretch/>
        </p:blipFill>
        <p:spPr>
          <a:xfrm>
            <a:off x="0" y="3263900"/>
            <a:ext cx="9004300" cy="3060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9452" y="14645"/>
            <a:ext cx="6694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dirty="0" smtClean="0"/>
              <a:t>Дијагностички ензими болести костију</a:t>
            </a:r>
            <a:endParaRPr lang="x-none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45" y="550565"/>
            <a:ext cx="9371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Алкална фосфатаза се повећава у крви код болести костију, али се налази и у јетри,</a:t>
            </a:r>
          </a:p>
          <a:p>
            <a:r>
              <a:rPr lang="x-none" dirty="0"/>
              <a:t>б</a:t>
            </a:r>
            <a:r>
              <a:rPr lang="x-none" dirty="0" smtClean="0"/>
              <a:t>убрезима, плаценти, цревима, зато се прати повишена вредност </a:t>
            </a:r>
            <a:r>
              <a:rPr lang="x-none" dirty="0" smtClean="0">
                <a:solidFill>
                  <a:srgbClr val="C00000"/>
                </a:solidFill>
              </a:rPr>
              <a:t>коштане алкалне</a:t>
            </a:r>
          </a:p>
          <a:p>
            <a:r>
              <a:rPr lang="x-none" dirty="0" smtClean="0">
                <a:solidFill>
                  <a:srgbClr val="C00000"/>
                </a:solidFill>
              </a:rPr>
              <a:t>Фосфатазе. </a:t>
            </a:r>
            <a:endParaRPr lang="x-none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45" y="1473895"/>
            <a:ext cx="90091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Остеобласти- алкална фосфатаза (АЛП) – повишена вредност у периоду раста, </a:t>
            </a:r>
          </a:p>
          <a:p>
            <a:r>
              <a:rPr lang="x-none" dirty="0" smtClean="0"/>
              <a:t>стварању костију</a:t>
            </a:r>
          </a:p>
          <a:p>
            <a:endParaRPr lang="x-none" dirty="0" smtClean="0"/>
          </a:p>
          <a:p>
            <a:r>
              <a:rPr lang="x-none" dirty="0" smtClean="0"/>
              <a:t>Остеокласти – кисела фосфатаза (АЦП) – ресорпција костију- разградња коштаног</a:t>
            </a:r>
          </a:p>
          <a:p>
            <a:r>
              <a:rPr lang="x-none" dirty="0" smtClean="0"/>
              <a:t>матрикса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3136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3652" y="0"/>
            <a:ext cx="6792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800" dirty="0"/>
              <a:t>Дијагностички ензими болести </a:t>
            </a:r>
            <a:r>
              <a:rPr lang="x-none" sz="2800" dirty="0" smtClean="0"/>
              <a:t>мишића</a:t>
            </a:r>
            <a:endParaRPr lang="x-none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762000"/>
            <a:ext cx="41841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>
                <a:solidFill>
                  <a:srgbClr val="C00000"/>
                </a:solidFill>
              </a:rPr>
              <a:t>Креатин киназа (ЦК-ММ)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Алдолаза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>
                <a:solidFill>
                  <a:srgbClr val="C00000"/>
                </a:solidFill>
              </a:rPr>
              <a:t>Лактат дехидрогеназа (ЛДХ)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>
                <a:solidFill>
                  <a:srgbClr val="C00000"/>
                </a:solidFill>
              </a:rPr>
              <a:t>Аспартат аминотрансфераза (АСТ)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Гликоген фосфорилаза</a:t>
            </a: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88900" y="2300308"/>
            <a:ext cx="8618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Скелетни и срчани мишић имају сличну ензимску слику , али се разликују по </a:t>
            </a:r>
          </a:p>
          <a:p>
            <a:r>
              <a:rPr lang="x-none" dirty="0" smtClean="0"/>
              <a:t>Брзини и интезитету пораста активности ЦК,ЛДХ и АСТ</a:t>
            </a:r>
            <a:endParaRPr lang="x-none" dirty="0"/>
          </a:p>
        </p:txBody>
      </p:sp>
      <p:sp>
        <p:nvSpPr>
          <p:cNvPr id="5" name="Rectangle 4"/>
          <p:cNvSpPr/>
          <p:nvPr/>
        </p:nvSpPr>
        <p:spPr>
          <a:xfrm>
            <a:off x="1101097" y="3404296"/>
            <a:ext cx="695735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x-none" sz="2800" dirty="0" smtClean="0"/>
          </a:p>
          <a:p>
            <a:r>
              <a:rPr lang="x-none" sz="2800" dirty="0" smtClean="0"/>
              <a:t>Дијагностички </a:t>
            </a:r>
            <a:r>
              <a:rPr lang="x-none" sz="2800" dirty="0"/>
              <a:t>ензими болести </a:t>
            </a:r>
            <a:r>
              <a:rPr lang="x-none" sz="2800" dirty="0" smtClean="0"/>
              <a:t>простате</a:t>
            </a:r>
            <a:endParaRPr lang="x-none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7730" y="4200507"/>
            <a:ext cx="8913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Пораст активности киселе фосфатазе простате – </a:t>
            </a:r>
            <a:r>
              <a:rPr lang="x-none" dirty="0" smtClean="0">
                <a:solidFill>
                  <a:srgbClr val="C00000"/>
                </a:solidFill>
              </a:rPr>
              <a:t>простатична кисела фосфатаза </a:t>
            </a:r>
          </a:p>
          <a:p>
            <a:r>
              <a:rPr lang="x-none" dirty="0"/>
              <a:t>ч</a:t>
            </a:r>
            <a:r>
              <a:rPr lang="x-none" dirty="0" smtClean="0"/>
              <a:t>ија активност се инхибира </a:t>
            </a:r>
            <a:r>
              <a:rPr lang="x-none" dirty="0" smtClean="0">
                <a:solidFill>
                  <a:srgbClr val="C00000"/>
                </a:solidFill>
              </a:rPr>
              <a:t>Л-тартаратом</a:t>
            </a:r>
            <a:endParaRPr lang="x-non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4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9106" y="137124"/>
            <a:ext cx="917310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2400" b="1" dirty="0">
                <a:latin typeface="+mj-lt"/>
                <a:cs typeface="Arial" pitchFamily="34" charset="0"/>
              </a:rPr>
              <a:t>Аминотрансферазе (трансаминазе</a:t>
            </a:r>
            <a:r>
              <a:rPr lang="x-none" sz="2400" b="1" dirty="0" smtClean="0">
                <a:latin typeface="+mj-lt"/>
                <a:cs typeface="Arial" pitchFamily="34" charset="0"/>
              </a:rPr>
              <a:t>)</a:t>
            </a:r>
          </a:p>
          <a:p>
            <a:r>
              <a:rPr lang="x-none" dirty="0">
                <a:latin typeface="+mj-lt"/>
                <a:cs typeface="Arial" pitchFamily="34" charset="0"/>
              </a:rPr>
              <a:t/>
            </a:r>
            <a:br>
              <a:rPr lang="x-none" dirty="0">
                <a:latin typeface="+mj-lt"/>
                <a:cs typeface="Arial" pitchFamily="34" charset="0"/>
              </a:rPr>
            </a:br>
            <a:r>
              <a:rPr lang="x-none" dirty="0">
                <a:latin typeface="+mj-lt"/>
                <a:cs typeface="Arial" pitchFamily="34" charset="0"/>
              </a:rPr>
              <a:t>Најчешће се користи </a:t>
            </a:r>
            <a:r>
              <a:rPr lang="x-none" dirty="0" smtClean="0">
                <a:latin typeface="+mj-lt"/>
                <a:cs typeface="Arial" pitchFamily="34" charset="0"/>
              </a:rPr>
              <a:t>одређивање </a:t>
            </a:r>
            <a:r>
              <a:rPr lang="x-none" dirty="0">
                <a:latin typeface="+mj-lt"/>
                <a:cs typeface="Arial" pitchFamily="34" charset="0"/>
              </a:rPr>
              <a:t>активности </a:t>
            </a:r>
            <a:r>
              <a:rPr lang="en-US" dirty="0" smtClean="0">
                <a:latin typeface="+mj-lt"/>
                <a:cs typeface="Arial" pitchFamily="34" charset="0"/>
              </a:rPr>
              <a:t>AST</a:t>
            </a:r>
            <a:r>
              <a:rPr lang="x-none" dirty="0" smtClean="0">
                <a:latin typeface="+mj-lt"/>
                <a:cs typeface="Arial" pitchFamily="34" charset="0"/>
              </a:rPr>
              <a:t> </a:t>
            </a:r>
            <a:r>
              <a:rPr lang="x-none" dirty="0">
                <a:latin typeface="+mj-lt"/>
                <a:cs typeface="Arial" pitchFamily="34" charset="0"/>
              </a:rPr>
              <a:t>(раније </a:t>
            </a:r>
            <a:r>
              <a:rPr lang="x-none" dirty="0" smtClean="0">
                <a:latin typeface="+mj-lt"/>
                <a:cs typeface="Arial" pitchFamily="34" charset="0"/>
              </a:rPr>
              <a:t>GOT) </a:t>
            </a:r>
            <a:r>
              <a:rPr lang="x-none" dirty="0">
                <a:latin typeface="+mj-lt"/>
                <a:cs typeface="Arial" pitchFamily="34" charset="0"/>
              </a:rPr>
              <a:t>и </a:t>
            </a:r>
            <a:r>
              <a:rPr lang="en-US" dirty="0" smtClean="0">
                <a:latin typeface="+mj-lt"/>
                <a:cs typeface="Arial" pitchFamily="34" charset="0"/>
              </a:rPr>
              <a:t>ALT</a:t>
            </a:r>
            <a:r>
              <a:rPr lang="x-none" dirty="0" smtClean="0">
                <a:latin typeface="+mj-lt"/>
                <a:cs typeface="Arial" pitchFamily="34" charset="0"/>
              </a:rPr>
              <a:t> </a:t>
            </a:r>
            <a:r>
              <a:rPr lang="x-none" dirty="0">
                <a:latin typeface="+mj-lt"/>
                <a:cs typeface="Arial" pitchFamily="34" charset="0"/>
              </a:rPr>
              <a:t>(раније </a:t>
            </a:r>
            <a:r>
              <a:rPr lang="x-none" dirty="0" smtClean="0">
                <a:latin typeface="+mj-lt"/>
                <a:cs typeface="Arial" pitchFamily="34" charset="0"/>
              </a:rPr>
              <a:t>GPT).</a:t>
            </a:r>
            <a:r>
              <a:rPr lang="x-none" dirty="0">
                <a:latin typeface="+mj-lt"/>
                <a:cs typeface="Arial" pitchFamily="34" charset="0"/>
              </a:rPr>
              <a:t/>
            </a:r>
            <a:br>
              <a:rPr lang="x-none" dirty="0">
                <a:latin typeface="+mj-lt"/>
                <a:cs typeface="Arial" pitchFamily="34" charset="0"/>
              </a:rPr>
            </a:br>
            <a:r>
              <a:rPr lang="x-none" dirty="0">
                <a:latin typeface="+mj-lt"/>
                <a:cs typeface="Arial" pitchFamily="34" charset="0"/>
              </a:rPr>
              <a:t/>
            </a:r>
            <a:br>
              <a:rPr lang="x-none" dirty="0">
                <a:latin typeface="+mj-lt"/>
                <a:cs typeface="Arial" pitchFamily="34" charset="0"/>
              </a:rPr>
            </a:br>
            <a:r>
              <a:rPr lang="x-none" dirty="0">
                <a:latin typeface="+mj-lt"/>
                <a:cs typeface="Arial" pitchFamily="34" charset="0"/>
              </a:rPr>
              <a:t>Аминотрансферазе катализују преношење амино - групе </a:t>
            </a:r>
            <a:r>
              <a:rPr lang="x-none" dirty="0" smtClean="0">
                <a:latin typeface="+mj-lt"/>
                <a:cs typeface="Arial" pitchFamily="34" charset="0"/>
              </a:rPr>
              <a:t>(</a:t>
            </a:r>
            <a:r>
              <a:rPr lang="en-US" dirty="0" err="1">
                <a:latin typeface="+mj-lt"/>
                <a:cs typeface="Arial" pitchFamily="34" charset="0"/>
              </a:rPr>
              <a:t>NH2</a:t>
            </a:r>
            <a:r>
              <a:rPr lang="x-none" dirty="0" smtClean="0">
                <a:latin typeface="+mj-lt"/>
                <a:cs typeface="Arial" pitchFamily="34" charset="0"/>
              </a:rPr>
              <a:t>) </a:t>
            </a:r>
            <a:r>
              <a:rPr lang="x-none" dirty="0">
                <a:latin typeface="+mj-lt"/>
                <a:cs typeface="Arial" pitchFamily="34" charset="0"/>
              </a:rPr>
              <a:t>са једне амино - киселине на неку кетонску </a:t>
            </a:r>
            <a:r>
              <a:rPr lang="x-none" dirty="0" smtClean="0">
                <a:latin typeface="+mj-lt"/>
                <a:cs typeface="Arial" pitchFamily="34" charset="0"/>
              </a:rPr>
              <a:t>киселину</a:t>
            </a:r>
            <a:r>
              <a:rPr lang="en-US" dirty="0" smtClean="0">
                <a:latin typeface="+mj-lt"/>
                <a:cs typeface="Arial" pitchFamily="34" charset="0"/>
              </a:rPr>
              <a:t> (</a:t>
            </a:r>
            <a:r>
              <a:rPr lang="x-none" dirty="0" smtClean="0">
                <a:latin typeface="+mj-lt"/>
                <a:cs typeface="Arial" pitchFamily="34" charset="0"/>
              </a:rPr>
              <a:t>коензим пиридоксал фосфат. </a:t>
            </a:r>
          </a:p>
          <a:p>
            <a:endParaRPr lang="x-none" dirty="0">
              <a:latin typeface="+mj-lt"/>
              <a:cs typeface="Arial" pitchFamily="34" charset="0"/>
            </a:endParaRPr>
          </a:p>
          <a:p>
            <a:r>
              <a:rPr lang="x-none" dirty="0" smtClean="0">
                <a:latin typeface="+mj-lt"/>
                <a:cs typeface="Arial" pitchFamily="34" charset="0"/>
              </a:rPr>
              <a:t>У </a:t>
            </a:r>
            <a:r>
              <a:rPr lang="x-none" dirty="0">
                <a:latin typeface="+mj-lt"/>
                <a:cs typeface="Arial" pitchFamily="34" charset="0"/>
              </a:rPr>
              <a:t>случају некрозе хепатоцита аминотрансферазе прелазе у крв и зато се могу сматрати врло осетљивим индексом некрозе јетриних ћелија, односно, специфичним параметром хепатоцелуларног </a:t>
            </a:r>
            <a:r>
              <a:rPr lang="x-none" dirty="0" smtClean="0">
                <a:latin typeface="+mj-lt"/>
                <a:cs typeface="Arial" pitchFamily="34" charset="0"/>
              </a:rPr>
              <a:t>оштећења</a:t>
            </a:r>
            <a:r>
              <a:rPr lang="x-none" dirty="0">
                <a:latin typeface="+mj-lt"/>
                <a:cs typeface="Arial" pitchFamily="34" charset="0"/>
              </a:rPr>
              <a:t>,</a:t>
            </a:r>
            <a:r>
              <a:rPr lang="ru-RU" dirty="0" smtClean="0">
                <a:latin typeface="+mj-lt"/>
                <a:cs typeface="Arial" pitchFamily="34" charset="0"/>
              </a:rPr>
              <a:t> </a:t>
            </a:r>
            <a:r>
              <a:rPr lang="ru-RU" dirty="0">
                <a:latin typeface="+mj-lt"/>
                <a:cs typeface="Arial" pitchFamily="34" charset="0"/>
              </a:rPr>
              <a:t>али</a:t>
            </a:r>
            <a:br>
              <a:rPr lang="ru-RU" dirty="0">
                <a:latin typeface="+mj-lt"/>
                <a:cs typeface="Arial" pitchFamily="34" charset="0"/>
              </a:rPr>
            </a:br>
            <a:r>
              <a:rPr lang="ru-RU" dirty="0" smtClean="0">
                <a:latin typeface="+mj-lt"/>
                <a:cs typeface="Arial" pitchFamily="34" charset="0"/>
              </a:rPr>
              <a:t>њихове </a:t>
            </a:r>
            <a:r>
              <a:rPr lang="ru-RU" dirty="0">
                <a:latin typeface="+mj-lt"/>
                <a:cs typeface="Arial" pitchFamily="34" charset="0"/>
              </a:rPr>
              <a:t>вредности не корелирају са исходом болести. </a:t>
            </a:r>
            <a:endParaRPr lang="ru-RU" dirty="0" smtClean="0">
              <a:latin typeface="+mj-lt"/>
              <a:cs typeface="Arial" pitchFamily="34" charset="0"/>
            </a:endParaRPr>
          </a:p>
          <a:p>
            <a:endParaRPr lang="ru-RU" dirty="0">
              <a:latin typeface="+mj-lt"/>
              <a:cs typeface="Arial" pitchFamily="34" charset="0"/>
            </a:endParaRPr>
          </a:p>
          <a:p>
            <a:r>
              <a:rPr lang="ru-RU" dirty="0" smtClean="0">
                <a:latin typeface="+mj-lt"/>
                <a:cs typeface="Arial" pitchFamily="34" charset="0"/>
              </a:rPr>
              <a:t>Пад </a:t>
            </a:r>
            <a:r>
              <a:rPr lang="ru-RU" dirty="0">
                <a:latin typeface="+mj-lt"/>
                <a:cs typeface="Arial" pitchFamily="34" charset="0"/>
              </a:rPr>
              <a:t>активности ових ензима може да указује и </a:t>
            </a:r>
            <a:r>
              <a:rPr lang="ru-RU" dirty="0" smtClean="0">
                <a:latin typeface="+mj-lt"/>
                <a:cs typeface="Arial" pitchFamily="34" charset="0"/>
              </a:rPr>
              <a:t>на опоравак </a:t>
            </a:r>
            <a:r>
              <a:rPr lang="ru-RU" dirty="0">
                <a:latin typeface="+mj-lt"/>
                <a:cs typeface="Arial" pitchFamily="34" charset="0"/>
              </a:rPr>
              <a:t>од болести и лошу прогнозу болести.</a:t>
            </a:r>
            <a:endParaRPr lang="en-US" dirty="0">
              <a:latin typeface="+mj-lt"/>
              <a:cs typeface="Arial" pitchFamily="34" charset="0"/>
            </a:endParaRPr>
          </a:p>
        </p:txBody>
      </p:sp>
      <p:pic>
        <p:nvPicPr>
          <p:cNvPr id="3" name="Picture 4" descr="l2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805288"/>
            <a:ext cx="7010400" cy="205271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36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58901" y="2071"/>
            <a:ext cx="36872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ТРАНСАМИНАЦИЈА</a:t>
            </a:r>
          </a:p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Аспартат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9"/>
          <a:stretch>
            <a:fillRect/>
          </a:stretch>
        </p:blipFill>
        <p:spPr bwMode="auto">
          <a:xfrm>
            <a:off x="682580" y="2951301"/>
            <a:ext cx="7572778" cy="224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23850" y="765175"/>
            <a:ext cx="88104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Ћелије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садрже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бројне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аминотрансферазе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које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су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добиле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име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према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супстрату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који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делују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нпр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аспартат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аминотрансфераза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аланин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аминотрансфераза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). </a:t>
            </a:r>
          </a:p>
          <a:p>
            <a:endParaRPr lang="en-AU" altLang="x-none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Трансаминација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групе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аспaр</a:t>
            </a:r>
            <a:r>
              <a:rPr lang="sr-Latn-CS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тaтa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нa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α-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кетоглутaрну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киселину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sr-Latn-CS" altLang="x-none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добијa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се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ОКСАЛОАЦЕТАТ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 </a:t>
            </a:r>
            <a:r>
              <a:rPr lang="en-AU" altLang="x-none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ГЛУТАМАТ</a:t>
            </a:r>
            <a:r>
              <a:rPr lang="en-AU" altLang="x-none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x-none" altLang="x-none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коју катализује ензим аспартат </a:t>
            </a:r>
          </a:p>
          <a:p>
            <a:r>
              <a:rPr lang="x-none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r>
              <a:rPr lang="x-none" altLang="x-none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рансаминаза или АСТ</a:t>
            </a:r>
            <a:endParaRPr lang="en-AU" altLang="x-none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459708"/>
            <a:ext cx="93009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/>
              <a:t>Највећа</a:t>
            </a:r>
            <a:r>
              <a:rPr lang="ru-RU" u="sng" dirty="0"/>
              <a:t> </a:t>
            </a:r>
            <a:r>
              <a:rPr lang="ru-RU" dirty="0"/>
              <a:t>активност АСТ </a:t>
            </a:r>
            <a:r>
              <a:rPr lang="ru-RU" dirty="0" smtClean="0"/>
              <a:t>је </a:t>
            </a:r>
            <a:r>
              <a:rPr lang="ru-RU" dirty="0"/>
              <a:t>у јетри, врло висока је у срчаном и скелетним </a:t>
            </a:r>
            <a:r>
              <a:rPr lang="ru-RU" dirty="0" smtClean="0"/>
              <a:t>мишићима </a:t>
            </a:r>
          </a:p>
          <a:p>
            <a:r>
              <a:rPr lang="ru-RU" dirty="0" smtClean="0"/>
              <a:t>и у бубрезима, </a:t>
            </a:r>
            <a:r>
              <a:rPr lang="ru-RU" b="1" u="sng" dirty="0"/>
              <a:t>ниска</a:t>
            </a:r>
            <a:r>
              <a:rPr lang="ru-RU" dirty="0"/>
              <a:t> у мозгу, плућима, панкреасу, а нема је у костима. </a:t>
            </a:r>
            <a:endParaRPr lang="ru-RU" dirty="0" smtClean="0"/>
          </a:p>
          <a:p>
            <a:r>
              <a:rPr lang="ru-RU" dirty="0" smtClean="0"/>
              <a:t>Налази </a:t>
            </a:r>
            <a:r>
              <a:rPr lang="ru-RU" dirty="0"/>
              <a:t>се такође </a:t>
            </a:r>
            <a:r>
              <a:rPr lang="ru-RU" dirty="0" smtClean="0"/>
              <a:t>иу </a:t>
            </a:r>
            <a:r>
              <a:rPr lang="ru-RU" dirty="0"/>
              <a:t>телесним течностима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Локализација: цитоплазма и митохондрија (40%)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52502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58901" y="2071"/>
            <a:ext cx="36872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Аспартат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43712"/>
            <a:ext cx="9360255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Клинички значај - повишене вредности АСТ у серуму:</a:t>
            </a:r>
          </a:p>
          <a:p>
            <a:endParaRPr lang="x-non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b="1" u="sng" dirty="0" smtClean="0"/>
              <a:t>Болести јетре </a:t>
            </a:r>
            <a:r>
              <a:rPr lang="x-none" dirty="0" smtClean="0"/>
              <a:t>заједно са АЛТ,ЛДХ, холинестераза и алкална фосфатаза</a:t>
            </a:r>
          </a:p>
          <a:p>
            <a:r>
              <a:rPr lang="x-none" dirty="0" smtClean="0"/>
              <a:t>     - </a:t>
            </a:r>
            <a:r>
              <a:rPr lang="x-none" b="1" u="sng" dirty="0" smtClean="0"/>
              <a:t>акутни вирусни хепатитис </a:t>
            </a:r>
            <a:r>
              <a:rPr lang="ru-RU" dirty="0" smtClean="0">
                <a:cs typeface="Arial" pitchFamily="34" charset="0"/>
              </a:rPr>
              <a:t>(</a:t>
            </a:r>
            <a:r>
              <a:rPr lang="en-US" b="1" dirty="0" smtClean="0">
                <a:cs typeface="Arial" pitchFamily="34" charset="0"/>
              </a:rPr>
              <a:t>A-</a:t>
            </a:r>
            <a:r>
              <a:rPr lang="en-US" b="1" dirty="0" err="1" smtClean="0">
                <a:cs typeface="Arial" pitchFamily="34" charset="0"/>
              </a:rPr>
              <a:t>E,CMV</a:t>
            </a:r>
            <a:r>
              <a:rPr lang="ru-RU" b="1" dirty="0">
                <a:cs typeface="Arial" pitchFamily="34" charset="0"/>
              </a:rPr>
              <a:t>, </a:t>
            </a:r>
            <a:r>
              <a:rPr lang="ru-RU" dirty="0">
                <a:cs typeface="Arial" pitchFamily="34" charset="0"/>
              </a:rPr>
              <a:t>лекови/токсини, исхемијски </a:t>
            </a:r>
            <a:endParaRPr lang="ru-RU" dirty="0" smtClean="0">
              <a:cs typeface="Arial" pitchFamily="34" charset="0"/>
            </a:endParaRPr>
          </a:p>
          <a:p>
            <a:r>
              <a:rPr lang="ru-RU" dirty="0">
                <a:cs typeface="Arial" pitchFamily="34" charset="0"/>
              </a:rPr>
              <a:t> </a:t>
            </a:r>
            <a:r>
              <a:rPr lang="ru-RU" dirty="0" smtClean="0">
                <a:cs typeface="Arial" pitchFamily="34" charset="0"/>
              </a:rPr>
              <a:t>     хепатитис</a:t>
            </a:r>
            <a:r>
              <a:rPr lang="ru-RU" dirty="0">
                <a:cs typeface="Arial" pitchFamily="34" charset="0"/>
              </a:rPr>
              <a:t>, аутоимуни хепатитис, Wилсон-ова </a:t>
            </a:r>
            <a:r>
              <a:rPr lang="ru-RU" dirty="0" smtClean="0">
                <a:cs typeface="Arial" pitchFamily="34" charset="0"/>
              </a:rPr>
              <a:t>болест) </a:t>
            </a:r>
            <a:r>
              <a:rPr lang="x-none" dirty="0" smtClean="0"/>
              <a:t>– 20-30 пута веће </a:t>
            </a:r>
          </a:p>
          <a:p>
            <a:r>
              <a:rPr lang="x-none" dirty="0"/>
              <a:t> </a:t>
            </a:r>
            <a:r>
              <a:rPr lang="x-none" dirty="0" smtClean="0"/>
              <a:t>     вредности од референтних вредности (5 – 40 У/Л) између 1.и 2. недеље болести</a:t>
            </a:r>
          </a:p>
          <a:p>
            <a:r>
              <a:rPr lang="x-none" dirty="0"/>
              <a:t> </a:t>
            </a:r>
            <a:r>
              <a:rPr lang="x-none" dirty="0" smtClean="0"/>
              <a:t>    </a:t>
            </a:r>
          </a:p>
          <a:p>
            <a:r>
              <a:rPr lang="x-none" dirty="0"/>
              <a:t> </a:t>
            </a:r>
            <a:r>
              <a:rPr lang="x-none" dirty="0" smtClean="0"/>
              <a:t>   - </a:t>
            </a:r>
            <a:r>
              <a:rPr lang="x-none" b="1" u="sng" dirty="0" smtClean="0"/>
              <a:t>хронични вирусни хепатитис </a:t>
            </a:r>
            <a:r>
              <a:rPr lang="x-none" dirty="0" smtClean="0"/>
              <a:t>( </a:t>
            </a:r>
            <a:r>
              <a:rPr lang="en-US" dirty="0" smtClean="0"/>
              <a:t>B </a:t>
            </a:r>
            <a:r>
              <a:rPr lang="x-none" dirty="0" smtClean="0"/>
              <a:t>и </a:t>
            </a:r>
            <a:r>
              <a:rPr lang="en-US" dirty="0" smtClean="0"/>
              <a:t>C</a:t>
            </a:r>
            <a:r>
              <a:rPr lang="x-none" dirty="0" smtClean="0"/>
              <a:t>) – 2-5 пута повишене вредности</a:t>
            </a:r>
          </a:p>
          <a:p>
            <a:endParaRPr lang="x-none" dirty="0"/>
          </a:p>
          <a:p>
            <a:r>
              <a:rPr lang="x-none" dirty="0"/>
              <a:t> </a:t>
            </a:r>
            <a:r>
              <a:rPr lang="x-none" dirty="0" smtClean="0"/>
              <a:t>   - </a:t>
            </a:r>
            <a:r>
              <a:rPr lang="x-none" b="1" u="sng" dirty="0" smtClean="0"/>
              <a:t>хронична хепатоцелуларна инсуфицијенција јетре </a:t>
            </a:r>
            <a:r>
              <a:rPr lang="x-none" dirty="0" smtClean="0"/>
              <a:t>(цироза јетре) – 10 пута </a:t>
            </a:r>
          </a:p>
          <a:p>
            <a:endParaRPr lang="x-none" dirty="0"/>
          </a:p>
          <a:p>
            <a:r>
              <a:rPr lang="x-none" dirty="0" smtClean="0"/>
              <a:t>    - </a:t>
            </a:r>
            <a:r>
              <a:rPr lang="x-none" b="1" u="sng" dirty="0" smtClean="0"/>
              <a:t>инфилтративне болести јетре </a:t>
            </a:r>
            <a:r>
              <a:rPr lang="x-none" dirty="0" smtClean="0"/>
              <a:t>(метастазе, лукоза, лимфоми)</a:t>
            </a:r>
          </a:p>
          <a:p>
            <a:endParaRPr lang="x-none" dirty="0"/>
          </a:p>
          <a:p>
            <a:r>
              <a:rPr lang="x-none" dirty="0" smtClean="0"/>
              <a:t>    - </a:t>
            </a:r>
            <a:r>
              <a:rPr lang="x-none" b="1" u="sng" dirty="0" smtClean="0"/>
              <a:t>акутна мононуклеоза </a:t>
            </a:r>
            <a:r>
              <a:rPr lang="x-none" dirty="0" smtClean="0"/>
              <a:t>(</a:t>
            </a:r>
            <a:r>
              <a:rPr lang="en-US" b="1" dirty="0" err="1" smtClean="0">
                <a:cs typeface="Arial" pitchFamily="34" charset="0"/>
              </a:rPr>
              <a:t>EBV</a:t>
            </a:r>
            <a:r>
              <a:rPr lang="x-none" b="1" dirty="0" smtClean="0">
                <a:cs typeface="Arial" pitchFamily="34" charset="0"/>
              </a:rPr>
              <a:t>)</a:t>
            </a:r>
          </a:p>
          <a:p>
            <a:endParaRPr lang="x-none" b="1" dirty="0" smtClean="0">
              <a:cs typeface="Arial" pitchFamily="34" charset="0"/>
            </a:endParaRPr>
          </a:p>
          <a:p>
            <a:endParaRPr lang="x-none" b="1" dirty="0"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x-none" b="1" u="sng" dirty="0" smtClean="0">
                <a:cs typeface="Arial" pitchFamily="34" charset="0"/>
              </a:rPr>
              <a:t>Болести панкреаса </a:t>
            </a:r>
            <a:r>
              <a:rPr lang="x-none" b="1" dirty="0" smtClean="0">
                <a:cs typeface="Arial" pitchFamily="34" charset="0"/>
              </a:rPr>
              <a:t>заједно са амилазом, липазом, трипсином</a:t>
            </a:r>
          </a:p>
          <a:p>
            <a:r>
              <a:rPr lang="x-none" b="1" dirty="0">
                <a:cs typeface="Arial" pitchFamily="34" charset="0"/>
              </a:rPr>
              <a:t> </a:t>
            </a:r>
            <a:r>
              <a:rPr lang="x-none" b="1" dirty="0" smtClean="0">
                <a:cs typeface="Arial" pitchFamily="34" charset="0"/>
              </a:rPr>
              <a:t>    - акутни панкреатитис – преко 10 пута</a:t>
            </a:r>
          </a:p>
          <a:p>
            <a:endParaRPr lang="x-none" b="1" dirty="0"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x-none" b="1" u="sng" dirty="0" smtClean="0">
                <a:cs typeface="Arial" pitchFamily="34" charset="0"/>
              </a:rPr>
              <a:t>Болести мишића </a:t>
            </a:r>
            <a:r>
              <a:rPr lang="x-none" b="1" dirty="0" smtClean="0">
                <a:cs typeface="Arial" pitchFamily="34" charset="0"/>
              </a:rPr>
              <a:t>заједно са ЦК</a:t>
            </a:r>
          </a:p>
          <a:p>
            <a:r>
              <a:rPr lang="x-none" b="1" dirty="0">
                <a:cs typeface="Arial" pitchFamily="34" charset="0"/>
              </a:rPr>
              <a:t> </a:t>
            </a:r>
            <a:r>
              <a:rPr lang="x-none" b="1" dirty="0" smtClean="0">
                <a:cs typeface="Arial" pitchFamily="34" charset="0"/>
              </a:rPr>
              <a:t>    - прогресивна мишићна дистрофија, дерматомиозитис,миоглобинурија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63764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291474" y="143740"/>
            <a:ext cx="36872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Аспартат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62935"/>
            <a:ext cx="868859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b="1" u="sng" dirty="0" smtClean="0"/>
              <a:t>Болести миокарда </a:t>
            </a:r>
            <a:r>
              <a:rPr lang="x-none" dirty="0" smtClean="0"/>
              <a:t>заједно са ЛДХ, ЦК</a:t>
            </a:r>
          </a:p>
          <a:p>
            <a:r>
              <a:rPr lang="x-none" dirty="0"/>
              <a:t> </a:t>
            </a:r>
            <a:r>
              <a:rPr lang="x-none" dirty="0" smtClean="0"/>
              <a:t>  - инфаркт миокарда – 5-10 пута повишене вредности 16 – 48 сати од почетка </a:t>
            </a:r>
          </a:p>
          <a:p>
            <a:r>
              <a:rPr lang="x-none" dirty="0"/>
              <a:t> </a:t>
            </a:r>
            <a:r>
              <a:rPr lang="x-none" dirty="0" smtClean="0"/>
              <a:t>    болести, у нормали 3-6 дана</a:t>
            </a:r>
          </a:p>
          <a:p>
            <a:endParaRPr lang="x-non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x-none" b="1" u="sng" dirty="0" smtClean="0"/>
              <a:t>Остале болести</a:t>
            </a:r>
            <a:r>
              <a:rPr lang="x-none" dirty="0" smtClean="0"/>
              <a:t>:</a:t>
            </a:r>
          </a:p>
          <a:p>
            <a:r>
              <a:rPr lang="x-none" dirty="0"/>
              <a:t> </a:t>
            </a:r>
            <a:r>
              <a:rPr lang="x-none" dirty="0" smtClean="0"/>
              <a:t>   - инфаркт плућа</a:t>
            </a:r>
          </a:p>
          <a:p>
            <a:r>
              <a:rPr lang="x-none" dirty="0"/>
              <a:t> </a:t>
            </a:r>
            <a:r>
              <a:rPr lang="x-none" dirty="0" smtClean="0"/>
              <a:t>   - емболија плућа</a:t>
            </a:r>
          </a:p>
          <a:p>
            <a:r>
              <a:rPr lang="x-none" dirty="0"/>
              <a:t> </a:t>
            </a:r>
            <a:r>
              <a:rPr lang="x-none" dirty="0" smtClean="0"/>
              <a:t>   - стање шока (постоперативни захвати)</a:t>
            </a:r>
          </a:p>
          <a:p>
            <a:r>
              <a:rPr lang="x-none" dirty="0"/>
              <a:t> </a:t>
            </a:r>
            <a:r>
              <a:rPr lang="x-none" dirty="0" smtClean="0"/>
              <a:t>   - лекови</a:t>
            </a:r>
          </a:p>
          <a:p>
            <a:r>
              <a:rPr lang="x-none" dirty="0"/>
              <a:t> </a:t>
            </a:r>
            <a:r>
              <a:rPr lang="x-none" dirty="0" smtClean="0"/>
              <a:t>   - не-хепатично;</a:t>
            </a:r>
          </a:p>
          <a:p>
            <a:r>
              <a:rPr lang="x-none" dirty="0"/>
              <a:t> </a:t>
            </a:r>
            <a:r>
              <a:rPr lang="x-none" dirty="0" smtClean="0"/>
              <a:t>     хемолиза</a:t>
            </a:r>
          </a:p>
          <a:p>
            <a:r>
              <a:rPr lang="x-none" dirty="0"/>
              <a:t> </a:t>
            </a:r>
            <a:r>
              <a:rPr lang="x-none" dirty="0" smtClean="0"/>
              <a:t>     миопатија</a:t>
            </a:r>
          </a:p>
          <a:p>
            <a:r>
              <a:rPr lang="x-none" dirty="0"/>
              <a:t> </a:t>
            </a:r>
            <a:r>
              <a:rPr lang="x-none" dirty="0" smtClean="0"/>
              <a:t>     болести тироидеје</a:t>
            </a:r>
          </a:p>
          <a:p>
            <a:r>
              <a:rPr lang="x-none" dirty="0"/>
              <a:t> </a:t>
            </a:r>
            <a:r>
              <a:rPr lang="x-none" dirty="0" smtClean="0"/>
              <a:t>     вежбање</a:t>
            </a: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090783"/>
            <a:ext cx="67874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Снижене вредности АСТ у серуму немају клинички значај:</a:t>
            </a:r>
          </a:p>
          <a:p>
            <a:r>
              <a:rPr lang="x-none" dirty="0"/>
              <a:t> </a:t>
            </a:r>
            <a:r>
              <a:rPr lang="x-none" dirty="0" smtClean="0"/>
              <a:t>   - трудница</a:t>
            </a:r>
          </a:p>
          <a:p>
            <a:r>
              <a:rPr lang="x-none" dirty="0"/>
              <a:t> </a:t>
            </a:r>
            <a:r>
              <a:rPr lang="x-none" dirty="0" smtClean="0"/>
              <a:t>   - недостатак витамина Б6</a:t>
            </a:r>
          </a:p>
          <a:p>
            <a:r>
              <a:rPr lang="x-none" dirty="0"/>
              <a:t> </a:t>
            </a:r>
            <a:r>
              <a:rPr lang="x-none" dirty="0" smtClean="0"/>
              <a:t>   - уремичких пацијената</a:t>
            </a:r>
          </a:p>
          <a:p>
            <a:r>
              <a:rPr lang="x-none" dirty="0"/>
              <a:t> </a:t>
            </a:r>
            <a:r>
              <a:rPr lang="x-none" dirty="0" smtClean="0"/>
              <a:t>   - исхемија</a:t>
            </a:r>
          </a:p>
          <a:p>
            <a:r>
              <a:rPr lang="x-none" dirty="0"/>
              <a:t> </a:t>
            </a:r>
            <a:r>
              <a:rPr lang="x-none" dirty="0" smtClean="0"/>
              <a:t>   - </a:t>
            </a:r>
            <a:r>
              <a:rPr lang="x-none" dirty="0">
                <a:cs typeface="Arial" pitchFamily="34" charset="0"/>
              </a:rPr>
              <a:t>акутна опструкција билијарног тракта</a:t>
            </a:r>
            <a:endParaRPr lang="x-none" dirty="0" smtClean="0"/>
          </a:p>
          <a:p>
            <a:endParaRPr lang="x-none" dirty="0" smtClean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0975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166"/>
            <a:ext cx="951748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4000" dirty="0" smtClean="0"/>
              <a:t>Нефукционални - ДИЈАГНОСТИЧКИ </a:t>
            </a:r>
            <a:r>
              <a:rPr lang="x-none" sz="4000" dirty="0"/>
              <a:t>ензими крвне плазме</a:t>
            </a:r>
            <a:br>
              <a:rPr lang="x-none" sz="4000" dirty="0"/>
            </a:br>
            <a:endParaRPr lang="x-none" sz="4000" dirty="0" smtClean="0"/>
          </a:p>
          <a:p>
            <a:r>
              <a:rPr lang="x-none" sz="2400" dirty="0" smtClean="0"/>
              <a:t>Секреторни </a:t>
            </a:r>
            <a:r>
              <a:rPr lang="x-none" sz="2400" dirty="0"/>
              <a:t>ензими </a:t>
            </a:r>
            <a:r>
              <a:rPr lang="x-none" sz="2400" dirty="0" smtClean="0"/>
              <a:t>(нпр. панкреасни </a:t>
            </a:r>
            <a:r>
              <a:rPr lang="x-none" sz="2400" dirty="0"/>
              <a:t>ензими) се излучују из ћелија и делују у екстрацелуларној </a:t>
            </a:r>
            <a:r>
              <a:rPr lang="x-none" sz="2400" dirty="0" smtClean="0"/>
              <a:t>течности </a:t>
            </a:r>
          </a:p>
          <a:p>
            <a:r>
              <a:rPr lang="x-none" sz="2400" dirty="0" smtClean="0"/>
              <a:t>(гастроинтестални тракт-ГИТ </a:t>
            </a:r>
            <a:r>
              <a:rPr lang="x-none" sz="2400" dirty="0"/>
              <a:t>и крв).</a:t>
            </a:r>
          </a:p>
          <a:p>
            <a:endParaRPr lang="x-non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Делују у ГИТ </a:t>
            </a:r>
            <a:r>
              <a:rPr lang="x-none" sz="2400" dirty="0"/>
              <a:t>( амилаза, липаза, пепсин, </a:t>
            </a:r>
            <a:r>
              <a:rPr lang="x-none" sz="2400" dirty="0" smtClean="0"/>
              <a:t>трипсин </a:t>
            </a:r>
            <a:r>
              <a:rPr lang="x-none" sz="2400" dirty="0"/>
              <a:t>). </a:t>
            </a:r>
            <a:br>
              <a:rPr lang="x-none" sz="2400" dirty="0"/>
            </a:br>
            <a:r>
              <a:rPr lang="x-none" sz="2400" dirty="0" smtClean="0"/>
              <a:t>Њихова </a:t>
            </a:r>
            <a:r>
              <a:rPr lang="x-none" sz="2400" dirty="0"/>
              <a:t>активност у серуму се </a:t>
            </a:r>
            <a:r>
              <a:rPr lang="x-none" sz="2400" dirty="0" smtClean="0"/>
              <a:t>повећава </a:t>
            </a:r>
            <a:r>
              <a:rPr lang="x-none" sz="2400" dirty="0"/>
              <a:t>због </a:t>
            </a:r>
            <a:r>
              <a:rPr lang="x-none" sz="2400" dirty="0" smtClean="0"/>
              <a:t>оштећења </a:t>
            </a:r>
          </a:p>
          <a:p>
            <a:r>
              <a:rPr lang="x-none" sz="2400" dirty="0"/>
              <a:t> </a:t>
            </a:r>
            <a:r>
              <a:rPr lang="x-none" sz="2400" dirty="0" smtClean="0"/>
              <a:t>   ћелија </a:t>
            </a:r>
            <a:r>
              <a:rPr lang="x-none" sz="2400" dirty="0"/>
              <a:t>у којима се ензими </a:t>
            </a:r>
            <a:r>
              <a:rPr lang="x-none" sz="2400" dirty="0" smtClean="0"/>
              <a:t>синтетишу </a:t>
            </a:r>
            <a:r>
              <a:rPr lang="x-none" sz="2400" dirty="0"/>
              <a:t>или се смањује због </a:t>
            </a:r>
            <a:r>
              <a:rPr lang="x-none" sz="2400" dirty="0" smtClean="0"/>
              <a:t>   </a:t>
            </a:r>
          </a:p>
          <a:p>
            <a:r>
              <a:rPr lang="x-none" sz="2400" dirty="0" smtClean="0"/>
              <a:t>   функционалног оштећења органа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x-non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Делују </a:t>
            </a:r>
            <a:r>
              <a:rPr lang="x-none" sz="2400" dirty="0"/>
              <a:t>у </a:t>
            </a:r>
            <a:r>
              <a:rPr lang="x-none" sz="2400" dirty="0" smtClean="0"/>
              <a:t>крвној </a:t>
            </a:r>
            <a:r>
              <a:rPr lang="x-none" sz="2400" dirty="0"/>
              <a:t>плазми ( холинестераза, </a:t>
            </a:r>
            <a:r>
              <a:rPr lang="x-none" sz="2400" dirty="0" smtClean="0"/>
              <a:t>фактори </a:t>
            </a:r>
            <a:r>
              <a:rPr lang="x-none" sz="2400" dirty="0"/>
              <a:t>колагулације ). Њихова активност у серуму се смањује због функционалне инсуфицијенције </a:t>
            </a:r>
            <a:r>
              <a:rPr lang="x-none" sz="2400" dirty="0" smtClean="0"/>
              <a:t>изазване оштећењем </a:t>
            </a:r>
            <a:r>
              <a:rPr lang="x-none" sz="2400" dirty="0"/>
              <a:t>ћ</a:t>
            </a:r>
            <a:r>
              <a:rPr lang="x-none" sz="2400" dirty="0" smtClean="0"/>
              <a:t>елија</a:t>
            </a:r>
            <a:r>
              <a:rPr lang="x-none" sz="2400" dirty="0"/>
              <a:t/>
            </a:r>
            <a:br>
              <a:rPr lang="x-none" sz="2400" dirty="0"/>
            </a:b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386038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14904" y="143740"/>
            <a:ext cx="34403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Аланин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-1609860" y="759182"/>
            <a:ext cx="1075385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4"/>
            <a:r>
              <a:rPr lang="en-AU" altLang="x-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Трансаминациј</a:t>
            </a:r>
            <a:r>
              <a:rPr lang="x-none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ом</a:t>
            </a:r>
            <a:r>
              <a:rPr lang="en-AU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групе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аланина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α-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кетоглутарну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киселину</a:t>
            </a:r>
            <a:endParaRPr lang="sr-Cyrl-CS" altLang="x-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4"/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добија</a:t>
            </a: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се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ПИРУВАТ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 </a:t>
            </a:r>
            <a:r>
              <a:rPr lang="en-AU" altLang="x-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ГЛУТАМАТ</a:t>
            </a:r>
            <a:r>
              <a:rPr lang="x-none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који катализује аланин трансаминаза АЛТ</a:t>
            </a:r>
            <a:endParaRPr lang="en-AU" altLang="x-none" sz="2400" dirty="0">
              <a:latin typeface="Arial" panose="020B0604020202020204" pitchFamily="34" charset="0"/>
            </a:endParaRPr>
          </a:p>
          <a:p>
            <a:endParaRPr lang="en-US" altLang="x-none" sz="2400" dirty="0">
              <a:latin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lum bright="-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8"/>
          <a:stretch>
            <a:fillRect/>
          </a:stretch>
        </p:blipFill>
        <p:spPr bwMode="auto">
          <a:xfrm>
            <a:off x="450761" y="1928622"/>
            <a:ext cx="7984901" cy="179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8259" y="4020235"/>
            <a:ext cx="86481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cs typeface="Arial" pitchFamily="34" charset="0"/>
              </a:rPr>
              <a:t>ALT</a:t>
            </a:r>
            <a:r>
              <a:rPr lang="ru-RU" dirty="0">
                <a:cs typeface="Arial" pitchFamily="34" charset="0"/>
              </a:rPr>
              <a:t> је смештена у цитозолу хепатоцита и има три пута дужи полуживот од </a:t>
            </a:r>
            <a:r>
              <a:rPr lang="en-US" dirty="0" smtClean="0">
                <a:cs typeface="Arial" pitchFamily="34" charset="0"/>
              </a:rPr>
              <a:t>AST</a:t>
            </a:r>
            <a:endParaRPr lang="x-none" dirty="0" smtClean="0">
              <a:cs typeface="Arial" pitchFamily="34" charset="0"/>
            </a:endParaRPr>
          </a:p>
          <a:p>
            <a:endParaRPr lang="x-none" dirty="0">
              <a:cs typeface="Arial" pitchFamily="34" charset="0"/>
            </a:endParaRPr>
          </a:p>
          <a:p>
            <a:r>
              <a:rPr lang="x-none" dirty="0" smtClean="0"/>
              <a:t>Највише је у </a:t>
            </a:r>
            <a:r>
              <a:rPr lang="x-none" dirty="0"/>
              <a:t>јетри, а затим у срчаном и скелектним мишићима,</a:t>
            </a:r>
            <a:br>
              <a:rPr lang="x-none" dirty="0"/>
            </a:br>
            <a:r>
              <a:rPr lang="x-none" dirty="0"/>
              <a:t>бубрезима, мање у панкреасу, еритроцитима и другим ткивима</a:t>
            </a:r>
            <a:r>
              <a:rPr lang="x-none" dirty="0" smtClean="0"/>
              <a:t>.</a:t>
            </a:r>
          </a:p>
          <a:p>
            <a:endParaRPr lang="x-none" dirty="0"/>
          </a:p>
          <a:p>
            <a:r>
              <a:rPr lang="x-none" dirty="0" smtClean="0"/>
              <a:t>Пошто </a:t>
            </a:r>
            <a:r>
              <a:rPr lang="x-none" dirty="0"/>
              <a:t>се налази првенствено у цитозолу, појављује се у крви и код мањих оштећења ћелије.</a:t>
            </a:r>
          </a:p>
        </p:txBody>
      </p:sp>
    </p:spTree>
    <p:extLst>
      <p:ext uri="{BB962C8B-B14F-4D97-AF65-F5344CB8AC3E}">
        <p14:creationId xmlns:p14="http://schemas.microsoft.com/office/powerpoint/2010/main" val="18486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14904" y="143740"/>
            <a:ext cx="34403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Аланин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8902" y="605405"/>
            <a:ext cx="90150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/>
              <a:t>Клинички значај - повишене вредности </a:t>
            </a:r>
            <a:r>
              <a:rPr lang="x-none" dirty="0" smtClean="0"/>
              <a:t>АЛТ </a:t>
            </a:r>
            <a:r>
              <a:rPr lang="x-none" dirty="0"/>
              <a:t>у </a:t>
            </a:r>
            <a:r>
              <a:rPr lang="x-none" dirty="0" smtClean="0"/>
              <a:t>серуму</a:t>
            </a:r>
          </a:p>
          <a:p>
            <a:endParaRPr lang="x-non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b="1" u="sng" dirty="0"/>
              <a:t>Болести јетре </a:t>
            </a:r>
            <a:r>
              <a:rPr lang="x-none" dirty="0"/>
              <a:t>заједно са </a:t>
            </a:r>
            <a:r>
              <a:rPr lang="x-none" dirty="0" smtClean="0"/>
              <a:t>АСТ,ЛДХ</a:t>
            </a:r>
            <a:r>
              <a:rPr lang="x-none" dirty="0"/>
              <a:t>, </a:t>
            </a:r>
            <a:r>
              <a:rPr lang="x-none" dirty="0" smtClean="0"/>
              <a:t>холинестераза, </a:t>
            </a:r>
            <a:r>
              <a:rPr lang="x-none" dirty="0"/>
              <a:t>алкална </a:t>
            </a:r>
            <a:r>
              <a:rPr lang="x-none" dirty="0" smtClean="0"/>
              <a:t>фосфатаза, глутамат дехидрогеназом</a:t>
            </a:r>
            <a:endParaRPr lang="x-none" dirty="0"/>
          </a:p>
          <a:p>
            <a:r>
              <a:rPr lang="x-none" dirty="0"/>
              <a:t>    </a:t>
            </a:r>
            <a:r>
              <a:rPr lang="x-none" dirty="0" smtClean="0"/>
              <a:t>- </a:t>
            </a:r>
            <a:r>
              <a:rPr lang="x-none" b="1" u="sng" dirty="0"/>
              <a:t>акутни вирусни хепатитис </a:t>
            </a:r>
            <a:r>
              <a:rPr lang="ru-RU" dirty="0">
                <a:cs typeface="Arial" pitchFamily="34" charset="0"/>
              </a:rPr>
              <a:t>(</a:t>
            </a:r>
            <a:r>
              <a:rPr lang="en-US" b="1" dirty="0">
                <a:cs typeface="Arial" pitchFamily="34" charset="0"/>
              </a:rPr>
              <a:t>A-</a:t>
            </a:r>
            <a:r>
              <a:rPr lang="en-US" b="1" dirty="0" err="1">
                <a:cs typeface="Arial" pitchFamily="34" charset="0"/>
              </a:rPr>
              <a:t>E,CMV</a:t>
            </a:r>
            <a:r>
              <a:rPr lang="ru-RU" b="1" dirty="0">
                <a:cs typeface="Arial" pitchFamily="34" charset="0"/>
              </a:rPr>
              <a:t>, </a:t>
            </a:r>
            <a:r>
              <a:rPr lang="ru-RU" dirty="0">
                <a:cs typeface="Arial" pitchFamily="34" charset="0"/>
              </a:rPr>
              <a:t>лекови/токсини, исхемијски </a:t>
            </a:r>
          </a:p>
          <a:p>
            <a:r>
              <a:rPr lang="ru-RU" dirty="0">
                <a:cs typeface="Arial" pitchFamily="34" charset="0"/>
              </a:rPr>
              <a:t> </a:t>
            </a:r>
            <a:r>
              <a:rPr lang="ru-RU" dirty="0" smtClean="0">
                <a:cs typeface="Arial" pitchFamily="34" charset="0"/>
              </a:rPr>
              <a:t>    хепатитис</a:t>
            </a:r>
            <a:r>
              <a:rPr lang="ru-RU" dirty="0">
                <a:cs typeface="Arial" pitchFamily="34" charset="0"/>
              </a:rPr>
              <a:t>, аутоимуни хепатитис, Wилсон-ова болест) </a:t>
            </a:r>
            <a:r>
              <a:rPr lang="x-none" dirty="0"/>
              <a:t>– </a:t>
            </a:r>
            <a:r>
              <a:rPr lang="ru-RU" b="1" dirty="0">
                <a:cs typeface="Arial" pitchFamily="34" charset="0"/>
              </a:rPr>
              <a:t>повишена више од </a:t>
            </a:r>
            <a:endParaRPr lang="ru-RU" b="1" dirty="0" smtClean="0">
              <a:cs typeface="Arial" pitchFamily="34" charset="0"/>
            </a:endParaRPr>
          </a:p>
          <a:p>
            <a:r>
              <a:rPr lang="ru-RU" b="1" dirty="0" smtClean="0">
                <a:cs typeface="Arial" pitchFamily="34" charset="0"/>
              </a:rPr>
              <a:t>     10 </a:t>
            </a:r>
            <a:r>
              <a:rPr lang="ru-RU" b="1" dirty="0">
                <a:cs typeface="Arial" pitchFamily="34" charset="0"/>
              </a:rPr>
              <a:t>- 15 пута </a:t>
            </a:r>
            <a:r>
              <a:rPr lang="ru-RU" dirty="0">
                <a:cs typeface="Arial" pitchFamily="34" charset="0"/>
              </a:rPr>
              <a:t>у односу на референтне вредности и по правилу, </a:t>
            </a:r>
            <a:r>
              <a:rPr lang="ru-RU" b="1" dirty="0">
                <a:cs typeface="Arial" pitchFamily="34" charset="0"/>
              </a:rPr>
              <a:t>активност </a:t>
            </a:r>
            <a:r>
              <a:rPr lang="en-US" b="1" dirty="0" smtClean="0">
                <a:cs typeface="Arial" pitchFamily="34" charset="0"/>
              </a:rPr>
              <a:t>A</a:t>
            </a:r>
            <a:r>
              <a:rPr lang="x-none" b="1" dirty="0" smtClean="0">
                <a:cs typeface="Arial" pitchFamily="34" charset="0"/>
              </a:rPr>
              <a:t>Л</a:t>
            </a:r>
            <a:r>
              <a:rPr lang="en-US" b="1" dirty="0" smtClean="0">
                <a:cs typeface="Arial" pitchFamily="34" charset="0"/>
              </a:rPr>
              <a:t>T</a:t>
            </a:r>
            <a:r>
              <a:rPr lang="ru-RU" b="1" dirty="0" smtClean="0">
                <a:cs typeface="Arial" pitchFamily="34" charset="0"/>
              </a:rPr>
              <a:t> </a:t>
            </a:r>
          </a:p>
          <a:p>
            <a:r>
              <a:rPr lang="ru-RU" b="1" dirty="0" smtClean="0">
                <a:cs typeface="Arial" pitchFamily="34" charset="0"/>
              </a:rPr>
              <a:t>     је </a:t>
            </a:r>
            <a:r>
              <a:rPr lang="ru-RU" b="1" dirty="0">
                <a:cs typeface="Arial" pitchFamily="34" charset="0"/>
              </a:rPr>
              <a:t>виша од </a:t>
            </a:r>
            <a:r>
              <a:rPr lang="en-US" b="1" dirty="0" smtClean="0">
                <a:cs typeface="Arial" pitchFamily="34" charset="0"/>
              </a:rPr>
              <a:t>A</a:t>
            </a:r>
            <a:r>
              <a:rPr lang="x-none" b="1" dirty="0" smtClean="0">
                <a:cs typeface="Arial" pitchFamily="34" charset="0"/>
              </a:rPr>
              <a:t>С</a:t>
            </a:r>
            <a:r>
              <a:rPr lang="en-US" b="1" dirty="0" smtClean="0">
                <a:cs typeface="Arial" pitchFamily="34" charset="0"/>
              </a:rPr>
              <a:t>T</a:t>
            </a:r>
            <a:r>
              <a:rPr lang="x-none" b="1" dirty="0" smtClean="0">
                <a:cs typeface="Arial" pitchFamily="34" charset="0"/>
              </a:rPr>
              <a:t> (АСТ/АЛТ </a:t>
            </a:r>
            <a:r>
              <a:rPr lang="en-US" b="1" dirty="0" smtClean="0">
                <a:cs typeface="Arial" pitchFamily="34" charset="0"/>
              </a:rPr>
              <a:t>&lt; 0.7)</a:t>
            </a:r>
            <a:endParaRPr lang="en-US" b="1" dirty="0"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x-none" dirty="0"/>
              <a:t> - </a:t>
            </a:r>
            <a:r>
              <a:rPr lang="x-none" b="1" u="sng" dirty="0"/>
              <a:t>хронични вирусни хепатитис </a:t>
            </a:r>
            <a:r>
              <a:rPr lang="x-none" dirty="0"/>
              <a:t>( </a:t>
            </a:r>
            <a:r>
              <a:rPr lang="en-US" dirty="0"/>
              <a:t>B </a:t>
            </a:r>
            <a:r>
              <a:rPr lang="x-none" dirty="0"/>
              <a:t>и </a:t>
            </a:r>
            <a:r>
              <a:rPr lang="en-US" dirty="0"/>
              <a:t>C</a:t>
            </a:r>
            <a:r>
              <a:rPr lang="x-none" u="sng" dirty="0"/>
              <a:t>) </a:t>
            </a:r>
            <a:r>
              <a:rPr lang="x-none" u="sng" dirty="0" smtClean="0"/>
              <a:t>и цироза јетре</a:t>
            </a:r>
            <a:r>
              <a:rPr lang="x-none" dirty="0" smtClean="0"/>
              <a:t>– незнатно </a:t>
            </a:r>
          </a:p>
          <a:p>
            <a:r>
              <a:rPr lang="x-none" dirty="0"/>
              <a:t> </a:t>
            </a:r>
            <a:r>
              <a:rPr lang="x-none" dirty="0" smtClean="0"/>
              <a:t>     повишене вредности, а </a:t>
            </a:r>
            <a:r>
              <a:rPr lang="x-none" dirty="0" smtClean="0">
                <a:cs typeface="Arial" pitchFamily="34" charset="0"/>
              </a:rPr>
              <a:t>активност АСТ знатно већа од АЛТ</a:t>
            </a:r>
          </a:p>
          <a:p>
            <a:endParaRPr lang="x-none" dirty="0">
              <a:cs typeface="Arial" pitchFamily="34" charset="0"/>
            </a:endParaRPr>
          </a:p>
          <a:p>
            <a:r>
              <a:rPr lang="x-none" dirty="0"/>
              <a:t> </a:t>
            </a:r>
            <a:r>
              <a:rPr lang="x-none" dirty="0" smtClean="0"/>
              <a:t>    - </a:t>
            </a:r>
            <a:r>
              <a:rPr lang="x-none" b="1" u="sng" dirty="0"/>
              <a:t>инфилтративне болести јетре </a:t>
            </a:r>
            <a:r>
              <a:rPr lang="x-none" dirty="0"/>
              <a:t>(метастазе, лукоза, лимфоми</a:t>
            </a:r>
            <a:r>
              <a:rPr lang="x-none" dirty="0" smtClean="0"/>
              <a:t>) – незнатно   </a:t>
            </a:r>
          </a:p>
          <a:p>
            <a:r>
              <a:rPr lang="x-none" dirty="0" smtClean="0"/>
              <a:t>       повишена, а </a:t>
            </a:r>
            <a:r>
              <a:rPr lang="x-none" dirty="0">
                <a:cs typeface="Arial" pitchFamily="34" charset="0"/>
              </a:rPr>
              <a:t>активност АСТ знатно већа од АЛТ</a:t>
            </a:r>
          </a:p>
          <a:p>
            <a:endParaRPr lang="x-none" dirty="0"/>
          </a:p>
          <a:p>
            <a:r>
              <a:rPr lang="x-none" dirty="0"/>
              <a:t>    </a:t>
            </a:r>
            <a:r>
              <a:rPr lang="x-none" dirty="0" smtClean="0"/>
              <a:t> - </a:t>
            </a:r>
            <a:r>
              <a:rPr lang="x-none" b="1" u="sng" dirty="0"/>
              <a:t>акутна мононуклеоза </a:t>
            </a:r>
            <a:r>
              <a:rPr lang="x-none" dirty="0"/>
              <a:t>(</a:t>
            </a:r>
            <a:r>
              <a:rPr lang="en-US" b="1" dirty="0" err="1">
                <a:cs typeface="Arial" pitchFamily="34" charset="0"/>
              </a:rPr>
              <a:t>EBV</a:t>
            </a:r>
            <a:r>
              <a:rPr lang="x-none" b="1" dirty="0" smtClean="0">
                <a:cs typeface="Arial" pitchFamily="34" charset="0"/>
              </a:rPr>
              <a:t>)</a:t>
            </a:r>
          </a:p>
          <a:p>
            <a:endParaRPr lang="x-none" b="1" dirty="0">
              <a:cs typeface="Arial" pitchFamily="34" charset="0"/>
            </a:endParaRPr>
          </a:p>
          <a:p>
            <a:r>
              <a:rPr lang="x-none" b="1" dirty="0" smtClean="0">
                <a:cs typeface="Arial" pitchFamily="34" charset="0"/>
              </a:rPr>
              <a:t>    - </a:t>
            </a:r>
            <a:r>
              <a:rPr lang="x-none" b="1" u="sng" dirty="0" smtClean="0">
                <a:cs typeface="Arial" pitchFamily="34" charset="0"/>
              </a:rPr>
              <a:t>акутна опструкција жучних путева</a:t>
            </a:r>
            <a:endParaRPr lang="x-none" b="1" u="sng" dirty="0">
              <a:cs typeface="Arial" pitchFamily="34" charset="0"/>
            </a:endParaRPr>
          </a:p>
          <a:p>
            <a:endParaRPr lang="ru-RU" dirty="0"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128901" y="5850637"/>
            <a:ext cx="84355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Снижене вредности АЛТ у серуму немају клинички значај:</a:t>
            </a:r>
          </a:p>
          <a:p>
            <a:r>
              <a:rPr lang="x-none" dirty="0"/>
              <a:t> </a:t>
            </a:r>
            <a:r>
              <a:rPr lang="x-none" dirty="0" smtClean="0"/>
              <a:t>   - трудница, недостатак витамина Б6, исхемија</a:t>
            </a:r>
          </a:p>
          <a:p>
            <a:r>
              <a:rPr lang="x-none" dirty="0"/>
              <a:t> </a:t>
            </a:r>
            <a:r>
              <a:rPr lang="x-none" dirty="0" smtClean="0"/>
              <a:t>   - </a:t>
            </a:r>
            <a:r>
              <a:rPr lang="x-none" dirty="0">
                <a:cs typeface="Arial" pitchFamily="34" charset="0"/>
              </a:rPr>
              <a:t>акутна опструкција билијарног тракта</a:t>
            </a:r>
            <a:endParaRPr lang="x-none" dirty="0" smtClean="0"/>
          </a:p>
          <a:p>
            <a:endParaRPr lang="x-none" dirty="0" smtClean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91058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116632"/>
            <a:ext cx="8028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Алгоритам дијагностике болести јетре код повишених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трансаминаза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771792"/>
            <a:ext cx="413690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Патолошке вредности трансаминаза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1678396"/>
            <a:ext cx="114351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AST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&gt; 3х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ALT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&lt; 2х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4277" y="1676227"/>
            <a:ext cx="114351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AST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&gt; 3х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ALT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&lt; 2х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2780928"/>
            <a:ext cx="31945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Хепатоцелуларна обољења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2780928"/>
            <a:ext cx="244541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Холестатске болести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4150821"/>
            <a:ext cx="132158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Акутни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хепатитис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2126" y="4150821"/>
            <a:ext cx="129234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Хронични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хепатитис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3933056"/>
            <a:ext cx="126194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Акутна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04248" y="3934797"/>
            <a:ext cx="129234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Хронична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7984" y="5229200"/>
            <a:ext cx="47045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Ултразвук или субкутуна холангиографија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4008" y="6021288"/>
            <a:ext cx="19419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Интрахепатична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92280" y="6023029"/>
            <a:ext cx="196855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Ектрахепатична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152126" y="1268760"/>
            <a:ext cx="339754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504277" y="1268760"/>
            <a:ext cx="363867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987824" y="2324727"/>
            <a:ext cx="0" cy="3841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2"/>
          </p:cNvCxnSpPr>
          <p:nvPr/>
        </p:nvCxnSpPr>
        <p:spPr>
          <a:xfrm flipH="1">
            <a:off x="6028620" y="2322558"/>
            <a:ext cx="47416" cy="386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807762" y="3150260"/>
            <a:ext cx="0" cy="638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676469" y="3150260"/>
            <a:ext cx="0" cy="638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561503" y="3150260"/>
            <a:ext cx="31167" cy="638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092280" y="3150260"/>
            <a:ext cx="0" cy="638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561503" y="4725144"/>
            <a:ext cx="792661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552962" y="4725144"/>
            <a:ext cx="858984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592670" y="5598532"/>
            <a:ext cx="435950" cy="2787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411946" y="5598532"/>
            <a:ext cx="328406" cy="2787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39552" y="3284984"/>
            <a:ext cx="124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Албумин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нормалан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55976" y="3212976"/>
            <a:ext cx="124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Албумин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нормалан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63780" y="3284984"/>
            <a:ext cx="1191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Албумин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снижен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16308" y="3212976"/>
            <a:ext cx="1191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Албумин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снижен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8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7620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endParaRPr lang="en-U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Повећање вредности овог ензима знак је оштећења ћелије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</a:t>
            </a: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U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Ензим гликолизе - Катализује превођење пирогрожћане, киселине (пируват, </a:t>
            </a:r>
            <a:r>
              <a:rPr lang="en-U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P</a:t>
            </a:r>
            <a:r>
              <a:rPr lang="sr-Cyrl-C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у млечну (лактат, </a:t>
            </a:r>
            <a:r>
              <a:rPr lang="en-U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L</a:t>
            </a:r>
            <a:r>
              <a:rPr lang="sr-Cyrl-C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у анаеробној гликолизи  и обрнуто (</a:t>
            </a:r>
            <a:r>
              <a:rPr lang="en-US" altLang="sr-Latn-R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L→P</a:t>
            </a:r>
            <a:r>
              <a:rPr lang="sr-Cyrl-C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Присутан у свим ћелијама; високе концентрације присутне у мишићима, еритроцитима, јетри</a:t>
            </a:r>
            <a:r>
              <a:rPr lang="en-US" altLang="sr-Latn-RS" sz="2000" dirty="0" smtClean="0">
                <a:solidFill>
                  <a:schemeClr val="tx1"/>
                </a:solidFill>
              </a:rPr>
              <a:t>,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плућима, мозгу, бубрезима</a:t>
            </a:r>
            <a:endParaRPr lang="en-U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US" altLang="sr-Latn-RS" sz="2000" dirty="0" smtClean="0">
              <a:solidFill>
                <a:schemeClr val="tx1"/>
              </a:solidFill>
            </a:endParaRPr>
          </a:p>
        </p:txBody>
      </p:sp>
      <p:pic>
        <p:nvPicPr>
          <p:cNvPr id="3" name="Picture 4" descr="File:LDH react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4162425"/>
            <a:ext cx="69342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308539" y="192087"/>
            <a:ext cx="8229600" cy="113982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CS" altLang="sr-Latn-RS" sz="2400" b="1" dirty="0" smtClean="0">
                <a:solidFill>
                  <a:schemeClr val="tx1"/>
                </a:solidFill>
                <a:latin typeface="+mn-lt"/>
              </a:rPr>
              <a:t>LDH –</a:t>
            </a:r>
            <a:r>
              <a:rPr lang="sr-Cyrl-CS" altLang="sr-Latn-RS" sz="2400" b="1" dirty="0" smtClean="0">
                <a:solidFill>
                  <a:schemeClr val="tx1"/>
                </a:solidFill>
                <a:latin typeface="+mn-lt"/>
              </a:rPr>
              <a:t> ЛАКТАТ ДЕХИДРОГЕНАЗА</a:t>
            </a:r>
            <a:endParaRPr lang="en-US" altLang="sr-Latn-RS" sz="2400" b="1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22593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762000"/>
            <a:ext cx="8686800" cy="6172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endParaRPr lang="sr-Cyrl-CS" altLang="sr-Latn-RS" dirty="0" smtClean="0">
              <a:solidFill>
                <a:schemeClr val="tx1"/>
              </a:solidFill>
            </a:endParaRPr>
          </a:p>
          <a:p>
            <a:pPr marL="609600" indent="-609600"/>
            <a:endParaRPr lang="sr-Cyrl-CS" altLang="sr-Latn-RS" dirty="0" smtClean="0">
              <a:solidFill>
                <a:schemeClr val="tx1"/>
              </a:solidFill>
            </a:endParaRPr>
          </a:p>
          <a:p>
            <a:pPr marL="609600" indent="-609600"/>
            <a:r>
              <a:rPr lang="sr-Cyrl-CS" altLang="sr-Latn-RS" sz="2000" dirty="0" smtClean="0">
                <a:solidFill>
                  <a:schemeClr val="tx1"/>
                </a:solidFill>
              </a:rPr>
              <a:t>Активна форма - </a:t>
            </a:r>
            <a:r>
              <a:rPr lang="en-US" altLang="sr-Latn-RS" sz="2000" dirty="0" smtClean="0">
                <a:solidFill>
                  <a:schemeClr val="tx1"/>
                </a:solidFill>
              </a:rPr>
              <a:t>T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етрамер који чине 4 субјединице</a:t>
            </a:r>
            <a:r>
              <a:rPr lang="en-US" altLang="sr-Latn-RS" sz="2000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/>
            <a:r>
              <a:rPr lang="sr-Cyrl-CS" altLang="sr-Latn-RS" sz="2000" dirty="0" smtClean="0">
                <a:solidFill>
                  <a:schemeClr val="tx1"/>
                </a:solidFill>
              </a:rPr>
              <a:t>Два типа субјединица</a:t>
            </a:r>
            <a:r>
              <a:rPr lang="en-US" altLang="sr-Latn-RS" sz="2000" dirty="0" smtClean="0">
                <a:solidFill>
                  <a:schemeClr val="tx1"/>
                </a:solidFill>
              </a:rPr>
              <a:t>: M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и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H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/>
            <a:r>
              <a:rPr lang="sr-Cyrl-CS" altLang="sr-Latn-RS" sz="2000" dirty="0" smtClean="0">
                <a:solidFill>
                  <a:schemeClr val="tx1"/>
                </a:solidFill>
              </a:rPr>
              <a:t>Пет изоензима: </a:t>
            </a:r>
            <a:r>
              <a:rPr lang="sr-Latn-CS" altLang="sr-Latn-RS" sz="2000" dirty="0" smtClean="0">
                <a:solidFill>
                  <a:schemeClr val="tx1"/>
                </a:solidFill>
              </a:rPr>
              <a:t>H4 , H3M1 ,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</a:t>
            </a:r>
            <a:r>
              <a:rPr lang="sr-Latn-CS" altLang="sr-Latn-RS" sz="2000" dirty="0" smtClean="0">
                <a:solidFill>
                  <a:schemeClr val="tx1"/>
                </a:solidFill>
              </a:rPr>
              <a:t>H2M2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,</a:t>
            </a:r>
            <a:r>
              <a:rPr lang="sr-Latn-CS" altLang="sr-Latn-RS" sz="2000" dirty="0" smtClean="0">
                <a:solidFill>
                  <a:schemeClr val="tx1"/>
                </a:solidFill>
              </a:rPr>
              <a:t> HM3 , M4</a:t>
            </a:r>
            <a:endParaRPr lang="sr-Cyrl-CS" altLang="sr-Latn-RS" sz="2000" dirty="0" smtClean="0">
              <a:solidFill>
                <a:schemeClr val="tx1"/>
              </a:solidFill>
            </a:endParaRP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H4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-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LDH1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-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срчани мишић</a:t>
            </a: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H3M1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LDH2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-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срчани мишић</a:t>
            </a: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H2M2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LDH3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-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сва ткива (плућа)</a:t>
            </a: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HM3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LDH4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бубрези, плацента, панкреас </a:t>
            </a: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M4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LDH5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-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јетра и скелетни мишићи</a:t>
            </a:r>
            <a:endParaRPr lang="sr-Cyrl-CS" altLang="sr-Latn-RS" sz="2000" dirty="0" smtClean="0">
              <a:solidFill>
                <a:schemeClr val="tx1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17490" y="307997"/>
            <a:ext cx="6785020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CS" altLang="sr-Latn-RS" sz="2400" dirty="0" smtClean="0">
                <a:solidFill>
                  <a:schemeClr val="tx1"/>
                </a:solidFill>
                <a:latin typeface="+mn-lt"/>
              </a:rPr>
              <a:t>LDH –</a:t>
            </a:r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ЛАКТАТ ДЕХИДРОГЕНАЗА</a:t>
            </a:r>
            <a:endParaRPr lang="en-US" altLang="sr-Latn-RS" sz="24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5" descr="File:Lactate dehydrogenase M4 (muscle) 1I10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5395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52400" y="608504"/>
            <a:ext cx="8991600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Повишене вредности активности ензима се могу наћи код различитих болести: </a:t>
            </a:r>
            <a:endParaRPr lang="sr-Cyrl-CS" altLang="sr-Latn-RS" sz="2000" dirty="0" smtClean="0">
              <a:latin typeface="+mn-lt"/>
              <a:cs typeface="Arial" panose="020B0604020202020204" pitchFamily="34" charset="0"/>
            </a:endParaRPr>
          </a:p>
          <a:p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инфаркта миокарда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(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активности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LDH1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LDH2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у првих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36 до 48 сати достижу максимум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;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Касна дијагноза,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1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/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LDH2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&gt;1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)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пернициозне 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анемије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леукоза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акутне пнеумоније (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LDH3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се повећава, ако је праћено хипоксијом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LDH4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LDH5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расту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)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хемолитичких болести (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LDH1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LDH2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се повећавају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)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обољења јетре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(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LDH4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LDH5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се повећавају, а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LDH1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LDH2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се смањују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)</a:t>
            </a:r>
          </a:p>
          <a:p>
            <a:pPr lvl="1">
              <a:buFontTx/>
              <a:buChar char="•"/>
            </a:pPr>
            <a:endParaRPr lang="en-U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оштећења мишића (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LDH4</a:t>
            </a:r>
            <a:r>
              <a:rPr lang="sr-Cyrl-CS" altLang="sr-Latn-RS" sz="2000" dirty="0">
                <a:latin typeface="+mn-lt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LDH5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се повећавају).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350950" y="3175"/>
            <a:ext cx="8229600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CS" altLang="sr-Latn-RS" sz="2400" dirty="0" smtClean="0">
                <a:solidFill>
                  <a:schemeClr val="tx1"/>
                </a:solidFill>
                <a:latin typeface="+mn-lt"/>
              </a:rPr>
              <a:t>LDH –</a:t>
            </a:r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 ЛАКТАТ ДЕХИДРОГЕНАЗА</a:t>
            </a:r>
            <a:endParaRPr lang="en-US" altLang="sr-Latn-RS" sz="240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65963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862071" y="219948"/>
            <a:ext cx="8229600" cy="1139825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CS" altLang="sr-Latn-RS" dirty="0" smtClean="0">
                <a:solidFill>
                  <a:schemeClr val="tx1"/>
                </a:solidFill>
                <a:latin typeface="+mn-lt"/>
              </a:rPr>
              <a:t>КРЕАТИН КИНАЗА (</a:t>
            </a:r>
            <a:r>
              <a:rPr lang="sr-Latn-CS" altLang="sr-Latn-RS" dirty="0" smtClean="0">
                <a:solidFill>
                  <a:schemeClr val="tx1"/>
                </a:solidFill>
                <a:latin typeface="+mn-lt"/>
              </a:rPr>
              <a:t>CK</a:t>
            </a:r>
            <a:r>
              <a:rPr lang="sr-Cyrl-CS" altLang="sr-Latn-RS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altLang="sr-Latn-RS" dirty="0" smtClean="0">
                <a:solidFill>
                  <a:schemeClr val="tx1"/>
                </a:solidFill>
                <a:latin typeface="+mn-lt"/>
              </a:rPr>
              <a:t> </a:t>
            </a:r>
            <a:endParaRPr lang="en-US" altLang="sr-Latn-RS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295400"/>
            <a:ext cx="8458200" cy="5410200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Катализује конверзију креатина у фосфокреатин (макроненергетско једињење)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при чему се ATP користи као донор фосфатне групе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и обрнуто</a:t>
            </a: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Највише га има у ексцитабилним ткивима, ћелијама нервног и мишићног ткива (користе фосфокреатин као извор енергије превођењем у ATP)</a:t>
            </a:r>
          </a:p>
          <a:p>
            <a:pPr>
              <a:lnSpc>
                <a:spcPct val="90000"/>
              </a:lnSpc>
            </a:pPr>
            <a:endParaRPr lang="sr-Cyrl-CS" altLang="sr-Latn-R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5" descr="File:Creatine kinase rx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9144000" cy="2289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13050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81000" y="0"/>
            <a:ext cx="8229600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КРЕАТИН КИНАЗА (</a:t>
            </a:r>
            <a:r>
              <a:rPr lang="sr-Latn-CS" altLang="sr-Latn-RS" sz="2400" dirty="0" smtClean="0">
                <a:solidFill>
                  <a:schemeClr val="tx1"/>
                </a:solidFill>
                <a:latin typeface="+mn-lt"/>
              </a:rPr>
              <a:t>CK</a:t>
            </a:r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altLang="sr-Latn-RS" sz="2400" dirty="0" smtClean="0">
                <a:solidFill>
                  <a:schemeClr val="tx1"/>
                </a:solidFill>
                <a:latin typeface="+mn-lt"/>
              </a:rPr>
              <a:t> </a:t>
            </a:r>
            <a:endParaRPr lang="en-US" altLang="sr-Latn-RS" sz="24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934792" y="745430"/>
            <a:ext cx="8763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sr-Cyrl-CS" altLang="sr-Latn-RS" sz="2400" dirty="0">
                <a:latin typeface="+mn-lt"/>
                <a:cs typeface="Arial" panose="020B0604020202020204" pitchFamily="34" charset="0"/>
              </a:rPr>
              <a:t>          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Ензим је изграђен од две субјединице – </a:t>
            </a:r>
          </a:p>
          <a:p>
            <a:pPr eaLnBrk="1" hangingPunct="1"/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                       </a:t>
            </a:r>
            <a:r>
              <a:rPr lang="sr-Cyrl-CS" altLang="sr-Latn-RS" sz="2000" b="1" dirty="0">
                <a:latin typeface="+mn-lt"/>
                <a:cs typeface="Arial" panose="020B0604020202020204" pitchFamily="34" charset="0"/>
              </a:rPr>
              <a:t>B </a:t>
            </a:r>
            <a:r>
              <a:rPr lang="sr-Latn-CS" altLang="sr-Latn-RS" sz="2000" b="1" dirty="0">
                <a:latin typeface="+mn-lt"/>
                <a:cs typeface="Arial" panose="020B0604020202020204" pitchFamily="34" charset="0"/>
              </a:rPr>
              <a:t>(brain)</a:t>
            </a:r>
            <a:r>
              <a:rPr lang="sr-Latn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sr-Latn-CS" altLang="sr-Latn-RS" sz="2000" b="1" dirty="0">
                <a:latin typeface="+mn-lt"/>
                <a:cs typeface="Arial" panose="020B0604020202020204" pitchFamily="34" charset="0"/>
              </a:rPr>
              <a:t>M (muscle)</a:t>
            </a:r>
            <a:r>
              <a:rPr lang="sr-Latn-CS" altLang="sr-Latn-RS" sz="2000" dirty="0">
                <a:latin typeface="+mn-lt"/>
                <a:cs typeface="Arial" panose="020B0604020202020204" pitchFamily="34" charset="0"/>
              </a:rPr>
              <a:t> </a:t>
            </a: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                 </a:t>
            </a:r>
            <a:r>
              <a:rPr lang="sr-Latn-CS" altLang="sr-Latn-RS" sz="2000" dirty="0">
                <a:latin typeface="+mn-lt"/>
                <a:cs typeface="Arial" panose="020B0604020202020204" pitchFamily="34" charset="0"/>
              </a:rPr>
              <a:t>тако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да постоје 3 изоензима: </a:t>
            </a:r>
          </a:p>
          <a:p>
            <a:pPr eaLnBrk="1" hangingPunct="1"/>
            <a:r>
              <a:rPr lang="sr-Cyrl-CS" altLang="sr-Latn-RS" sz="2000" b="1" dirty="0">
                <a:latin typeface="+mn-lt"/>
                <a:cs typeface="Arial" panose="020B0604020202020204" pitchFamily="34" charset="0"/>
              </a:rPr>
              <a:t>             </a:t>
            </a:r>
            <a:r>
              <a:rPr lang="en-US" altLang="sr-Latn-RS" sz="2000" b="1" dirty="0">
                <a:latin typeface="+mn-lt"/>
                <a:cs typeface="Arial" panose="020B0604020202020204" pitchFamily="34" charset="0"/>
              </a:rPr>
              <a:t>        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CK</a:t>
            </a:r>
            <a:r>
              <a:rPr lang="sr-Latn-CS" altLang="sr-Latn-RS" sz="2000" b="1" u="sng" dirty="0">
                <a:latin typeface="+mn-lt"/>
                <a:cs typeface="Arial" panose="020B0604020202020204" pitchFamily="34" charset="0"/>
              </a:rPr>
              <a:t>-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MM</a:t>
            </a:r>
            <a:r>
              <a:rPr lang="sr-Latn-CS" altLang="sr-Latn-RS" sz="2000" u="sng" dirty="0">
                <a:latin typeface="+mn-lt"/>
                <a:cs typeface="Arial" panose="020B0604020202020204" pitchFamily="34" charset="0"/>
              </a:rPr>
              <a:t>, 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CK</a:t>
            </a:r>
            <a:r>
              <a:rPr lang="sr-Latn-CS" altLang="sr-Latn-RS" sz="2000" b="1" u="sng" dirty="0">
                <a:latin typeface="+mn-lt"/>
                <a:cs typeface="Arial" panose="020B0604020202020204" pitchFamily="34" charset="0"/>
              </a:rPr>
              <a:t>-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MB</a:t>
            </a:r>
            <a:r>
              <a:rPr lang="sr-Cyrl-CS" altLang="sr-Latn-RS" sz="2000" u="sng" dirty="0">
                <a:latin typeface="+mn-lt"/>
                <a:cs typeface="Arial" panose="020B0604020202020204" pitchFamily="34" charset="0"/>
              </a:rPr>
              <a:t> и 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CK</a:t>
            </a:r>
            <a:r>
              <a:rPr lang="sr-Latn-CS" altLang="sr-Latn-RS" sz="2000" b="1" u="sng" dirty="0">
                <a:latin typeface="+mn-lt"/>
                <a:cs typeface="Arial" panose="020B0604020202020204" pitchFamily="34" charset="0"/>
              </a:rPr>
              <a:t>-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BB</a:t>
            </a:r>
            <a:endParaRPr lang="sr-Latn-CS" altLang="sr-Latn-RS" sz="2000" u="sng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28600" y="2130425"/>
            <a:ext cx="89154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400" dirty="0">
              <a:cs typeface="Arial" charset="0"/>
            </a:endParaRPr>
          </a:p>
          <a:p>
            <a:pPr>
              <a:defRPr/>
            </a:pPr>
            <a:endParaRPr lang="en-US" sz="2400" dirty="0">
              <a:cs typeface="Arial" charset="0"/>
            </a:endParaRPr>
          </a:p>
          <a:p>
            <a:pPr>
              <a:defRPr/>
            </a:pPr>
            <a:r>
              <a:rPr lang="sr-Latn-CS" sz="2000" dirty="0">
                <a:cs typeface="Arial" charset="0"/>
              </a:rPr>
              <a:t>CK-MM</a:t>
            </a:r>
            <a:r>
              <a:rPr lang="sr-Cyrl-CS" sz="2000" dirty="0">
                <a:cs typeface="Arial" charset="0"/>
              </a:rPr>
              <a:t> </a:t>
            </a:r>
            <a:r>
              <a:rPr lang="sr-Latn-CS" sz="2000" dirty="0">
                <a:cs typeface="Arial" charset="0"/>
              </a:rPr>
              <a:t>- </a:t>
            </a:r>
            <a:r>
              <a:rPr lang="sr-Cyrl-CS" sz="2000" dirty="0">
                <a:cs typeface="Arial" charset="0"/>
              </a:rPr>
              <a:t>присутан </a:t>
            </a:r>
            <a:r>
              <a:rPr lang="sr-Cyrl-CS" sz="2000" u="sng" dirty="0">
                <a:cs typeface="Arial" charset="0"/>
              </a:rPr>
              <a:t>у </a:t>
            </a:r>
            <a:r>
              <a:rPr lang="sr-Cyrl-CS" sz="2000" b="1" u="sng" dirty="0">
                <a:cs typeface="Arial" charset="0"/>
              </a:rPr>
              <a:t>скелетним мишићима</a:t>
            </a:r>
            <a:r>
              <a:rPr lang="sr-Cyrl-CS" sz="2000" b="1" dirty="0">
                <a:cs typeface="Arial" charset="0"/>
              </a:rPr>
              <a:t> </a:t>
            </a:r>
            <a:endParaRPr lang="sr-Latn-CS" sz="2000" b="1" dirty="0">
              <a:cs typeface="Arial" charset="0"/>
            </a:endParaRPr>
          </a:p>
          <a:p>
            <a:pPr>
              <a:defRPr/>
            </a:pPr>
            <a:r>
              <a:rPr lang="sr-Latn-CS" sz="2000" dirty="0">
                <a:cs typeface="Arial" charset="0"/>
              </a:rPr>
              <a:t>CK-MB</a:t>
            </a:r>
            <a:r>
              <a:rPr lang="sr-Cyrl-CS" sz="2000" dirty="0">
                <a:cs typeface="Arial" charset="0"/>
              </a:rPr>
              <a:t> </a:t>
            </a:r>
            <a:r>
              <a:rPr lang="sr-Latn-CS" sz="2000" dirty="0">
                <a:cs typeface="Arial" charset="0"/>
              </a:rPr>
              <a:t>- </a:t>
            </a:r>
            <a:r>
              <a:rPr lang="sr-Cyrl-CS" sz="2000" dirty="0">
                <a:cs typeface="Arial" charset="0"/>
              </a:rPr>
              <a:t>присутан </a:t>
            </a:r>
            <a:r>
              <a:rPr lang="sr-Cyrl-CS" sz="2000" b="1" u="sng" dirty="0">
                <a:cs typeface="Arial" charset="0"/>
              </a:rPr>
              <a:t>у срчаном мишићу</a:t>
            </a:r>
            <a:endParaRPr lang="sr-Latn-CS" sz="2000" b="1" u="sng" dirty="0">
              <a:cs typeface="Arial" charset="0"/>
            </a:endParaRPr>
          </a:p>
          <a:p>
            <a:pPr>
              <a:defRPr/>
            </a:pPr>
            <a:r>
              <a:rPr lang="sr-Latn-CS" sz="2000" dirty="0">
                <a:cs typeface="Arial" charset="0"/>
              </a:rPr>
              <a:t>CK-BB</a:t>
            </a:r>
            <a:r>
              <a:rPr lang="sr-Cyrl-CS" sz="2000" dirty="0">
                <a:cs typeface="Arial" charset="0"/>
              </a:rPr>
              <a:t> – присутан </a:t>
            </a:r>
            <a:r>
              <a:rPr lang="sr-Cyrl-CS" sz="2000" u="sng" dirty="0">
                <a:cs typeface="Arial" charset="0"/>
              </a:rPr>
              <a:t>у </a:t>
            </a:r>
            <a:r>
              <a:rPr lang="sr-Cyrl-CS" sz="2000" b="1" u="sng" dirty="0">
                <a:cs typeface="Arial" charset="0"/>
              </a:rPr>
              <a:t>мозгу</a:t>
            </a:r>
          </a:p>
          <a:p>
            <a:pPr>
              <a:defRPr/>
            </a:pPr>
            <a:endParaRPr lang="sr-Cyrl-CS" sz="2000" u="sng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defRPr/>
            </a:pPr>
            <a:endParaRPr lang="en-US" sz="2000" dirty="0">
              <a:cs typeface="Arial" charset="0"/>
            </a:endParaRPr>
          </a:p>
          <a:p>
            <a:pPr>
              <a:defRPr/>
            </a:pPr>
            <a:r>
              <a:rPr lang="sr-Cyrl-CS" sz="2000" dirty="0">
                <a:cs typeface="Arial" charset="0"/>
              </a:rPr>
              <a:t>Клинички значај овог ензима је што се може користити као </a:t>
            </a:r>
            <a:endParaRPr lang="sr-Cyrl-CS" sz="2000" dirty="0">
              <a:cs typeface="Arial" charset="0"/>
            </a:endParaRPr>
          </a:p>
          <a:p>
            <a:pPr>
              <a:defRPr/>
            </a:pPr>
            <a:r>
              <a:rPr lang="sr-Cyrl-CS" sz="2000" b="1" u="sng" dirty="0" smtClean="0">
                <a:cs typeface="Arial" charset="0"/>
              </a:rPr>
              <a:t>рани </a:t>
            </a:r>
            <a:r>
              <a:rPr lang="sr-Cyrl-CS" sz="2000" b="1" u="sng" dirty="0">
                <a:cs typeface="Arial" charset="0"/>
              </a:rPr>
              <a:t>маркер инфаркта миокарда (</a:t>
            </a:r>
            <a:r>
              <a:rPr lang="en-US" sz="2000" b="1" u="sng" dirty="0" err="1">
                <a:cs typeface="Arial" charset="0"/>
              </a:rPr>
              <a:t>CK</a:t>
            </a:r>
            <a:r>
              <a:rPr lang="en-US" sz="2000" b="1" u="sng" dirty="0">
                <a:cs typeface="Arial" charset="0"/>
              </a:rPr>
              <a:t>-MB</a:t>
            </a:r>
            <a:r>
              <a:rPr lang="sr-Cyrl-CS" sz="2000" b="1" u="sng" dirty="0">
                <a:cs typeface="Arial" charset="0"/>
              </a:rPr>
              <a:t> (3-6 сати), </a:t>
            </a:r>
            <a:endParaRPr lang="en-US" sz="2000" b="1" u="sng" dirty="0">
              <a:cs typeface="Arial" charset="0"/>
            </a:endParaRPr>
          </a:p>
          <a:p>
            <a:pPr>
              <a:defRPr/>
            </a:pPr>
            <a:r>
              <a:rPr lang="sr-Cyrl-CS" sz="2000" b="1" u="sng" dirty="0">
                <a:cs typeface="Arial" charset="0"/>
              </a:rPr>
              <a:t>рабдомиолизе</a:t>
            </a:r>
            <a:r>
              <a:rPr lang="en-US" sz="2000" b="1" u="sng" dirty="0">
                <a:cs typeface="Arial" charset="0"/>
              </a:rPr>
              <a:t> (</a:t>
            </a:r>
            <a:r>
              <a:rPr lang="en-US" sz="2000" b="1" u="sng" dirty="0" err="1">
                <a:cs typeface="Arial" charset="0"/>
              </a:rPr>
              <a:t>CK</a:t>
            </a:r>
            <a:r>
              <a:rPr lang="en-US" sz="2000" b="1" u="sng" dirty="0">
                <a:cs typeface="Arial" charset="0"/>
              </a:rPr>
              <a:t>-MM)</a:t>
            </a:r>
            <a:r>
              <a:rPr lang="sr-Cyrl-CS" sz="2000" b="1" u="sng" dirty="0">
                <a:cs typeface="Arial" charset="0"/>
              </a:rPr>
              <a:t>,</a:t>
            </a:r>
            <a:r>
              <a:rPr lang="en-US" sz="2000" b="1" u="sng" dirty="0">
                <a:cs typeface="Arial" charset="0"/>
              </a:rPr>
              <a:t> </a:t>
            </a:r>
            <a:r>
              <a:rPr lang="sr-Cyrl-CS" sz="2000" b="1" u="sng" dirty="0">
                <a:cs typeface="Arial" charset="0"/>
              </a:rPr>
              <a:t>мишићне дистрофије</a:t>
            </a:r>
            <a:r>
              <a:rPr lang="en-US" sz="2000" b="1" u="sng" dirty="0">
                <a:cs typeface="Arial" charset="0"/>
              </a:rPr>
              <a:t> (</a:t>
            </a:r>
            <a:r>
              <a:rPr lang="en-US" sz="2000" b="1" u="sng" dirty="0" err="1">
                <a:cs typeface="Arial" charset="0"/>
              </a:rPr>
              <a:t>CK</a:t>
            </a:r>
            <a:r>
              <a:rPr lang="en-US" sz="2000" b="1" u="sng" dirty="0">
                <a:cs typeface="Arial" charset="0"/>
              </a:rPr>
              <a:t>-MM)</a:t>
            </a:r>
            <a:r>
              <a:rPr lang="sr-Cyrl-CS" sz="2000" b="1" u="sng" dirty="0">
                <a:cs typeface="Arial" charset="0"/>
              </a:rPr>
              <a:t>, </a:t>
            </a:r>
            <a:endParaRPr lang="en-US" sz="2000" b="1" u="sng" dirty="0">
              <a:cs typeface="Arial" charset="0"/>
            </a:endParaRPr>
          </a:p>
          <a:p>
            <a:pPr>
              <a:defRPr/>
            </a:pPr>
            <a:r>
              <a:rPr lang="sr-Cyrl-CS" sz="2000" b="1" u="sng" dirty="0">
                <a:cs typeface="Arial" charset="0"/>
              </a:rPr>
              <a:t>и акутне бубрежне инсуфицијенције</a:t>
            </a:r>
            <a:endParaRPr lang="en-US" sz="2000" b="1" u="sng" dirty="0">
              <a:cs typeface="Arial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8600" y="2130425"/>
            <a:ext cx="8915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en-US" altLang="sr-Latn-RS" sz="2400">
              <a:latin typeface="+mn-lt"/>
              <a:cs typeface="Arial" panose="020B0604020202020204" pitchFamily="34" charset="0"/>
            </a:endParaRPr>
          </a:p>
          <a:p>
            <a:endParaRPr lang="en-US" altLang="sr-Latn-RS" sz="2400">
              <a:latin typeface="+mn-lt"/>
              <a:cs typeface="Arial" panose="020B0604020202020204" pitchFamily="34" charset="0"/>
            </a:endParaRPr>
          </a:p>
          <a:p>
            <a:endParaRPr lang="sr-Cyrl-CS" altLang="sr-Latn-RS" sz="2400">
              <a:latin typeface="+mn-lt"/>
              <a:cs typeface="Arial" panose="020B0604020202020204" pitchFamily="34" charset="0"/>
            </a:endParaRPr>
          </a:p>
          <a:p>
            <a:endParaRPr lang="sr-Cyrl-CS" altLang="sr-Latn-RS" sz="2400">
              <a:latin typeface="+mn-lt"/>
              <a:cs typeface="Arial" panose="020B0604020202020204" pitchFamily="34" charset="0"/>
            </a:endParaRPr>
          </a:p>
          <a:p>
            <a:endParaRPr lang="en-US" altLang="sr-Latn-RS" sz="240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58812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1112838"/>
            <a:ext cx="9144000" cy="57451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sr-Latn-RS" sz="2400" dirty="0" smtClean="0">
              <a:solidFill>
                <a:schemeClr val="tx1"/>
              </a:solidFill>
            </a:endParaRPr>
          </a:p>
          <a:p>
            <a:r>
              <a:rPr lang="sr-Cyrl-CS" altLang="sr-Latn-RS" sz="2000" dirty="0" smtClean="0">
                <a:solidFill>
                  <a:schemeClr val="tx1"/>
                </a:solidFill>
              </a:rPr>
              <a:t>Веома високе вредности активности CK се јављају у серуму мушких беба које имају позитивну породичну анамнезу мишићне дистрофије а не испољавају знаке болести - из тог разлога се одређивање CK користи за рано постављање дијагнозе </a:t>
            </a:r>
            <a:r>
              <a:rPr lang="sr-Cyrl-CS" altLang="sr-Latn-RS" sz="2000" b="1" u="sng" dirty="0" smtClean="0">
                <a:solidFill>
                  <a:schemeClr val="tx1"/>
                </a:solidFill>
              </a:rPr>
              <a:t>Дишенове мишићне дистрофије</a:t>
            </a:r>
            <a:r>
              <a:rPr lang="en-US" altLang="sr-Latn-RS" sz="2000" b="1" u="sng" dirty="0" smtClean="0">
                <a:solidFill>
                  <a:schemeClr val="tx1"/>
                </a:solidFill>
              </a:rPr>
              <a:t> </a:t>
            </a:r>
          </a:p>
          <a:p>
            <a:endParaRPr lang="sr-Cyrl-CS" altLang="sr-Latn-RS" sz="2000" dirty="0" smtClean="0">
              <a:solidFill>
                <a:schemeClr val="tx1"/>
              </a:solidFill>
            </a:endParaRPr>
          </a:p>
          <a:p>
            <a:r>
              <a:rPr lang="sr-Cyrl-CS" altLang="sr-Latn-RS" sz="2000" dirty="0" smtClean="0">
                <a:solidFill>
                  <a:schemeClr val="tx1"/>
                </a:solidFill>
              </a:rPr>
              <a:t>Ниске вредности овог ензима су присутне код алкохолног оштећења јетре и реуматидног артритиса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</a:t>
            </a:r>
          </a:p>
          <a:p>
            <a:endParaRPr lang="sr-Cyrl-CS" altLang="sr-Latn-RS" sz="2000" dirty="0" smtClean="0">
              <a:solidFill>
                <a:schemeClr val="tx1"/>
              </a:solidFill>
            </a:endParaRPr>
          </a:p>
          <a:p>
            <a:r>
              <a:rPr lang="sr-Cyrl-CS" altLang="sr-Latn-RS" sz="2000" dirty="0" smtClean="0">
                <a:solidFill>
                  <a:schemeClr val="tx1"/>
                </a:solidFill>
              </a:rPr>
              <a:t>Пораст активности овог ензима у амнионској течности указује на оштећење плода</a:t>
            </a:r>
            <a:endParaRPr lang="en-US" altLang="sr-Latn-RS" sz="2000" dirty="0" smtClean="0">
              <a:solidFill>
                <a:schemeClr val="tx1"/>
              </a:solidFill>
            </a:endParaRPr>
          </a:p>
          <a:p>
            <a:endParaRPr lang="en-US" altLang="sr-Latn-RS" sz="2400" dirty="0" smtClean="0">
              <a:solidFill>
                <a:schemeClr val="tx1"/>
              </a:solidFill>
            </a:endParaRPr>
          </a:p>
        </p:txBody>
      </p:sp>
      <p:sp>
        <p:nvSpPr>
          <p:cNvPr id="3" name="Rectangle 8"/>
          <p:cNvSpPr txBox="1">
            <a:spLocks noChangeArrowheads="1"/>
          </p:cNvSpPr>
          <p:nvPr/>
        </p:nvSpPr>
        <p:spPr>
          <a:xfrm>
            <a:off x="238259" y="335924"/>
            <a:ext cx="8229600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КРЕАТИН КИНАЗА (</a:t>
            </a:r>
            <a:r>
              <a:rPr lang="sr-Latn-CS" altLang="sr-Latn-RS" sz="2400" dirty="0" smtClean="0">
                <a:solidFill>
                  <a:schemeClr val="tx1"/>
                </a:solidFill>
                <a:latin typeface="+mn-lt"/>
              </a:rPr>
              <a:t>CK</a:t>
            </a:r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altLang="sr-Latn-RS" sz="2400" dirty="0" smtClean="0">
                <a:solidFill>
                  <a:schemeClr val="tx1"/>
                </a:solidFill>
                <a:latin typeface="+mn-lt"/>
              </a:rPr>
              <a:t> </a:t>
            </a:r>
            <a:endParaRPr lang="en-US" altLang="sr-Latn-RS" sz="240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81358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-304800" y="0"/>
            <a:ext cx="8229600" cy="113982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sr-Cyrl-CS" altLang="x-non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АЛКАЛНА ФОСФАТАЗА </a:t>
            </a:r>
            <a:endParaRPr lang="en-US" altLang="x-none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857519"/>
            <a:ext cx="8991600" cy="5410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sr-Latn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есп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r>
              <a:rPr lang="sr-Latn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цифична фосфомоноестераза која у базној средини 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разлаже моноестре фосфорне киселине на алкохоле и феноле</a:t>
            </a:r>
          </a:p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Најзаступљенија у ЈЕТРИ И КОСТИМА (ОСТЕОБЛАСТИМА)</a:t>
            </a: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Највећи значај одређивања алкалне фосфатазе у серуму  је код обољења </a:t>
            </a:r>
          </a:p>
          <a:p>
            <a:pPr lvl="1">
              <a:lnSpc>
                <a:spcPct val="80000"/>
              </a:lnSpc>
            </a:pP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костију- рахитиса, остеомалације, остеодистрофије </a:t>
            </a:r>
          </a:p>
          <a:p>
            <a:pPr lvl="1">
              <a:lnSpc>
                <a:spcPct val="80000"/>
              </a:lnSpc>
            </a:pP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примарног и секундарног хиперпаратиреодизма </a:t>
            </a:r>
          </a:p>
          <a:p>
            <a:pPr lvl="1">
              <a:lnSpc>
                <a:spcPct val="80000"/>
              </a:lnSpc>
            </a:pP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код обољења јетре - синдром холестазе, билијарна цироза јетре, опструктивна жутица</a:t>
            </a:r>
            <a:r>
              <a:rPr lang="en-U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pic>
        <p:nvPicPr>
          <p:cNvPr id="5" name="Picture 7" descr="rea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80" y="2283853"/>
            <a:ext cx="625157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159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30403"/>
            <a:ext cx="91440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  Дијагностички ензими</a:t>
            </a:r>
          </a:p>
          <a:p>
            <a:endParaRPr lang="ru-RU" dirty="0"/>
          </a:p>
          <a:p>
            <a:r>
              <a:rPr lang="ru-RU" sz="2400" dirty="0" smtClean="0"/>
              <a:t>Присуство дијагностичких ензима </a:t>
            </a:r>
            <a:r>
              <a:rPr lang="ru-RU" sz="2400" dirty="0"/>
              <a:t>у </a:t>
            </a:r>
            <a:r>
              <a:rPr lang="ru-RU" sz="2400" dirty="0" smtClean="0"/>
              <a:t>екстрацелуларној течности – крвној плазми је резултат: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• Уласка </a:t>
            </a:r>
            <a:r>
              <a:rPr lang="ru-RU" sz="2400" dirty="0"/>
              <a:t>ензима у </a:t>
            </a:r>
            <a:r>
              <a:rPr lang="ru-RU" sz="2400" dirty="0" smtClean="0"/>
              <a:t>крв </a:t>
            </a:r>
            <a:r>
              <a:rPr lang="ru-RU" sz="2400" dirty="0"/>
              <a:t>из изумрлих </a:t>
            </a:r>
            <a:r>
              <a:rPr lang="ru-RU" sz="2400" dirty="0" smtClean="0"/>
              <a:t>ћелија – патолошке промене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• Деградације </a:t>
            </a:r>
            <a:r>
              <a:rPr lang="ru-RU" sz="2400" dirty="0"/>
              <a:t>и излучивања ензима из </a:t>
            </a:r>
            <a:r>
              <a:rPr lang="ru-RU" sz="2400" dirty="0" smtClean="0"/>
              <a:t>организма</a:t>
            </a:r>
          </a:p>
          <a:p>
            <a:endParaRPr lang="ru-RU" sz="2400" dirty="0"/>
          </a:p>
          <a:p>
            <a:r>
              <a:rPr lang="ru-RU" sz="2400" dirty="0" smtClean="0"/>
              <a:t>Повишена </a:t>
            </a:r>
            <a:r>
              <a:rPr lang="ru-RU" sz="2400" dirty="0"/>
              <a:t>активност ензима </a:t>
            </a:r>
            <a:r>
              <a:rPr lang="ru-RU" sz="2400" dirty="0" smtClean="0"/>
              <a:t>у крви може </a:t>
            </a:r>
            <a:r>
              <a:rPr lang="ru-RU" sz="2400" dirty="0"/>
              <a:t>бити </a:t>
            </a:r>
            <a:r>
              <a:rPr lang="ru-RU" sz="2400" dirty="0" smtClean="0"/>
              <a:t>последица</a:t>
            </a:r>
            <a:r>
              <a:rPr lang="sr-Cyrl-RS" sz="2400" dirty="0" smtClean="0"/>
              <a:t>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• Појачане синтезе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Активација ензима у крви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Поремећаја пропусности ћелијске мембране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Некрозе ћелија – оштећеног ткива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Сметње </a:t>
            </a:r>
            <a:r>
              <a:rPr lang="ru-RU" sz="2400" dirty="0"/>
              <a:t>у </a:t>
            </a:r>
            <a:r>
              <a:rPr lang="ru-RU" sz="2400" dirty="0" smtClean="0"/>
              <a:t>секрецији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Сметње </a:t>
            </a:r>
            <a:r>
              <a:rPr lang="ru-RU" sz="2400" dirty="0"/>
              <a:t>у елиминацији ензима из циркулације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109511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031" y="895358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Познато </a:t>
            </a:r>
            <a:r>
              <a:rPr lang="ru-RU" dirty="0"/>
              <a:t>је да постоје три локуса </a:t>
            </a:r>
            <a:r>
              <a:rPr lang="ru-RU" dirty="0" smtClean="0"/>
              <a:t>за АЛП</a:t>
            </a:r>
            <a:r>
              <a:rPr lang="ru-RU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јетрено-коштану-бубрежну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интестиналну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плацентарну </a:t>
            </a:r>
            <a:r>
              <a:rPr lang="ru-RU" dirty="0"/>
              <a:t>АЛП</a:t>
            </a:r>
            <a:br>
              <a:rPr lang="ru-RU" dirty="0"/>
            </a:b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Јетрено-коштано-бубрежне </a:t>
            </a:r>
            <a:r>
              <a:rPr lang="ru-RU" u="sng" dirty="0"/>
              <a:t>варијанте АЛП </a:t>
            </a:r>
            <a:r>
              <a:rPr lang="ru-RU" dirty="0"/>
              <a:t>налазе се у ендотелу, четкастој превлаци танког црева </a:t>
            </a:r>
            <a:r>
              <a:rPr lang="ru-RU" dirty="0" smtClean="0"/>
              <a:t>ибубрежнихтубула</a:t>
            </a:r>
            <a:r>
              <a:rPr lang="ru-RU" dirty="0"/>
              <a:t>, у микровилима, у жучним каналићима и у остеобластима. Коштана АЛП има улогу </a:t>
            </a:r>
            <a:r>
              <a:rPr lang="ru-RU" dirty="0" smtClean="0"/>
              <a:t>у синтези </a:t>
            </a:r>
            <a:r>
              <a:rPr lang="ru-RU" dirty="0"/>
              <a:t>и калцификацији </a:t>
            </a:r>
            <a:r>
              <a:rPr lang="ru-RU" dirty="0" smtClean="0"/>
              <a:t>костију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Интестинална </a:t>
            </a:r>
            <a:r>
              <a:rPr lang="ru-RU" u="sng" dirty="0"/>
              <a:t>АЛП</a:t>
            </a:r>
            <a:r>
              <a:rPr lang="ru-RU" dirty="0"/>
              <a:t> учествује у транспорту масних киселина, калцијума и фосфата кроз ћелијску </a:t>
            </a:r>
            <a:r>
              <a:rPr lang="ru-RU" dirty="0" smtClean="0"/>
              <a:t>мембрану ентероцита </a:t>
            </a:r>
            <a:r>
              <a:rPr lang="ru-RU" dirty="0"/>
              <a:t>и потом путем лимфе доспева у крв, где се везује за мембрану еритроцита.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Плацентарна </a:t>
            </a:r>
            <a:r>
              <a:rPr lang="ru-RU" u="sng" dirty="0"/>
              <a:t>АЛП </a:t>
            </a:r>
            <a:r>
              <a:rPr lang="ru-RU" dirty="0"/>
              <a:t>се разликује од других облика АЛП по томе што показује изузетну </a:t>
            </a:r>
            <a:r>
              <a:rPr lang="ru-RU" dirty="0" smtClean="0"/>
              <a:t>стабилностпрема </a:t>
            </a:r>
            <a:r>
              <a:rPr lang="ru-RU" dirty="0"/>
              <a:t>високим температурама. </a:t>
            </a:r>
            <a:r>
              <a:rPr lang="ru-RU" dirty="0" smtClean="0"/>
              <a:t>Активност </a:t>
            </a:r>
            <a:r>
              <a:rPr lang="ru-RU" dirty="0"/>
              <a:t>плацентарне АЛП се </a:t>
            </a:r>
            <a:r>
              <a:rPr lang="ru-RU" dirty="0" smtClean="0"/>
              <a:t>повећава код </a:t>
            </a:r>
            <a:r>
              <a:rPr lang="ru-RU" dirty="0"/>
              <a:t>трудница између 16-те и 20-те недеље трудноће и остаје повишена све до порођаја. </a:t>
            </a:r>
            <a:r>
              <a:rPr lang="ru-RU" dirty="0" smtClean="0"/>
              <a:t>На нормалу </a:t>
            </a:r>
            <a:r>
              <a:rPr lang="ru-RU" dirty="0"/>
              <a:t>се враћа 4-7 дана после порођаја.</a:t>
            </a:r>
            <a:endParaRPr lang="x-none" dirty="0"/>
          </a:p>
        </p:txBody>
      </p:sp>
      <p:sp>
        <p:nvSpPr>
          <p:cNvPr id="4" name="Rectangle 3"/>
          <p:cNvSpPr/>
          <p:nvPr/>
        </p:nvSpPr>
        <p:spPr>
          <a:xfrm>
            <a:off x="2323838" y="165415"/>
            <a:ext cx="3466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CS" altLang="x-none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АЛКАЛНА ФОСФАТАЗА </a:t>
            </a:r>
            <a:endParaRPr lang="en-US" altLang="x-none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5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470" y="754719"/>
            <a:ext cx="850649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Повишене вредности АЛП срећу се код следећих болести:</a:t>
            </a:r>
            <a:br>
              <a:rPr lang="ru-RU" dirty="0"/>
            </a:br>
            <a:endParaRPr lang="ru-RU" dirty="0" smtClean="0"/>
          </a:p>
          <a:p>
            <a:r>
              <a:rPr lang="ru-RU" u="sng" dirty="0" smtClean="0"/>
              <a:t>Болести костију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Код </a:t>
            </a:r>
            <a:r>
              <a:rPr lang="ru-RU" dirty="0"/>
              <a:t>процеса разградње и обнављања костију повећана је активност </a:t>
            </a:r>
            <a:r>
              <a:rPr lang="ru-RU" dirty="0" smtClean="0"/>
              <a:t>АЛП, а </a:t>
            </a:r>
            <a:r>
              <a:rPr lang="ru-RU" dirty="0"/>
              <a:t>то се доказује електрофоретским раздвајање при чему се добија повећан коштани изоензим. Ова појава</a:t>
            </a:r>
            <a:br>
              <a:rPr lang="ru-RU" dirty="0"/>
            </a:br>
            <a:r>
              <a:rPr lang="ru-RU" dirty="0"/>
              <a:t>се среће код следећих болести</a:t>
            </a:r>
            <a:r>
              <a:rPr lang="ru-RU" dirty="0" smtClean="0"/>
              <a:t>: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u="sng" dirty="0"/>
              <a:t>Метастазе на костима</a:t>
            </a:r>
            <a:r>
              <a:rPr lang="ru-RU" dirty="0"/>
              <a:t>, као и остеогени сарком када су вредности АЛП веће </a:t>
            </a:r>
            <a:r>
              <a:rPr lang="ru-RU" dirty="0" smtClean="0"/>
              <a:t>   </a:t>
            </a:r>
          </a:p>
          <a:p>
            <a:r>
              <a:rPr lang="ru-RU" dirty="0" smtClean="0"/>
              <a:t>  5 </a:t>
            </a:r>
            <a:r>
              <a:rPr lang="ru-RU" dirty="0"/>
              <a:t>до 30 пута у </a:t>
            </a:r>
            <a:r>
              <a:rPr lang="ru-RU" dirty="0" smtClean="0"/>
              <a:t>односу на </a:t>
            </a:r>
            <a:r>
              <a:rPr lang="ru-RU" dirty="0"/>
              <a:t>горњу границу референтних вредности;</a:t>
            </a:r>
            <a:br>
              <a:rPr lang="ru-RU" dirty="0"/>
            </a:br>
            <a:r>
              <a:rPr lang="ru-RU" dirty="0"/>
              <a:t>- </a:t>
            </a:r>
            <a:r>
              <a:rPr lang="ru-RU" u="sng" dirty="0"/>
              <a:t>Рахитис</a:t>
            </a:r>
            <a:r>
              <a:rPr lang="ru-RU" dirty="0"/>
              <a:t> због недостатка витамина Д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u="sng" dirty="0" smtClean="0"/>
              <a:t>Примарни </a:t>
            </a:r>
            <a:r>
              <a:rPr lang="ru-RU" u="sng" dirty="0"/>
              <a:t>и секундарни хиперпаратироидизам</a:t>
            </a:r>
            <a:r>
              <a:rPr lang="ru-RU" u="sng" dirty="0" smtClean="0"/>
              <a:t>;</a:t>
            </a:r>
          </a:p>
          <a:p>
            <a:r>
              <a:rPr lang="ru-RU" u="sng" dirty="0"/>
              <a:t/>
            </a:r>
            <a:br>
              <a:rPr lang="ru-RU" u="sng" dirty="0"/>
            </a:br>
            <a:r>
              <a:rPr lang="ru-RU" dirty="0"/>
              <a:t>- </a:t>
            </a:r>
            <a:r>
              <a:rPr lang="ru-RU" u="sng" dirty="0"/>
              <a:t>Фрактуре и остеомалација </a:t>
            </a:r>
            <a:r>
              <a:rPr lang="ru-RU" dirty="0"/>
              <a:t>су праћене незнатним повећањем активности АЛП</a:t>
            </a:r>
            <a:r>
              <a:rPr lang="ru-RU" dirty="0" smtClean="0"/>
              <a:t>;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u="sng" dirty="0"/>
              <a:t>Остеопороза, остеомијелит и мијелом </a:t>
            </a:r>
            <a:r>
              <a:rPr lang="ru-RU" dirty="0"/>
              <a:t>доводе ретко до повећања </a:t>
            </a:r>
            <a:r>
              <a:rPr lang="ru-RU" dirty="0" smtClean="0"/>
              <a:t>АЛП</a:t>
            </a:r>
            <a:endParaRPr lang="x-none" dirty="0"/>
          </a:p>
        </p:txBody>
      </p:sp>
      <p:sp>
        <p:nvSpPr>
          <p:cNvPr id="3" name="Rectangle 2"/>
          <p:cNvSpPr/>
          <p:nvPr/>
        </p:nvSpPr>
        <p:spPr>
          <a:xfrm>
            <a:off x="2323838" y="165415"/>
            <a:ext cx="3466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CS" altLang="x-none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АЛКАЛНА ФОСФАТАЗА </a:t>
            </a:r>
            <a:endParaRPr lang="en-US" altLang="x-none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40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55776" y="159023"/>
            <a:ext cx="4169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cs typeface="Arial" pitchFamily="34" charset="0"/>
              </a:rPr>
              <a:t>Алкална фосфатаза (</a:t>
            </a:r>
            <a:r>
              <a:rPr lang="x-none" sz="2400" b="1" dirty="0" smtClean="0">
                <a:cs typeface="Arial" pitchFamily="34" charset="0"/>
              </a:rPr>
              <a:t>АЛП) </a:t>
            </a:r>
            <a:endParaRPr lang="en-US" sz="2400" b="1" dirty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1306" y="671691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cs typeface="Arial" pitchFamily="34" charset="0"/>
              </a:rPr>
              <a:t>Пошто </a:t>
            </a:r>
            <a:r>
              <a:rPr lang="x-none" dirty="0" smtClean="0">
                <a:cs typeface="Arial" pitchFamily="34" charset="0"/>
              </a:rPr>
              <a:t>АЛП </a:t>
            </a:r>
            <a:r>
              <a:rPr lang="x-none" dirty="0">
                <a:cs typeface="Arial" pitchFamily="34" charset="0"/>
              </a:rPr>
              <a:t>у плазми може бити хепатичног или екстрахепатичног порекла не може се </a:t>
            </a:r>
            <a:r>
              <a:rPr lang="x-none" dirty="0" smtClean="0">
                <a:cs typeface="Arial" pitchFamily="34" charset="0"/>
              </a:rPr>
              <a:t>користи изоловано</a:t>
            </a:r>
            <a:r>
              <a:rPr lang="x-none" dirty="0">
                <a:cs typeface="Arial" pitchFamily="34" charset="0"/>
              </a:rPr>
              <a:t>, већ је потребно да се ураде </a:t>
            </a:r>
            <a:r>
              <a:rPr lang="x-none" b="1" dirty="0">
                <a:cs typeface="Arial" pitchFamily="34" charset="0"/>
              </a:rPr>
              <a:t>други биомаркери функције јетре</a:t>
            </a:r>
            <a:r>
              <a:rPr lang="x-none" dirty="0">
                <a:cs typeface="Arial" pitchFamily="34" charset="0"/>
              </a:rPr>
              <a:t>. </a:t>
            </a:r>
            <a:endParaRPr lang="x-none" dirty="0" smtClean="0">
              <a:cs typeface="Arial" pitchFamily="34" charset="0"/>
            </a:endParaRPr>
          </a:p>
          <a:p>
            <a:endParaRPr lang="x-none" dirty="0">
              <a:cs typeface="Arial" pitchFamily="34" charset="0"/>
            </a:endParaRPr>
          </a:p>
          <a:p>
            <a:r>
              <a:rPr lang="x-none" dirty="0" smtClean="0">
                <a:cs typeface="Arial" pitchFamily="34" charset="0"/>
              </a:rPr>
              <a:t>Повишена </a:t>
            </a:r>
            <a:r>
              <a:rPr lang="x-none" dirty="0">
                <a:cs typeface="Arial" pitchFamily="34" charset="0"/>
              </a:rPr>
              <a:t>вредност </a:t>
            </a:r>
            <a:r>
              <a:rPr lang="x-none" dirty="0" smtClean="0">
                <a:cs typeface="Arial" pitchFamily="34" charset="0"/>
              </a:rPr>
              <a:t>АLP </a:t>
            </a:r>
            <a:r>
              <a:rPr lang="x-none" dirty="0">
                <a:cs typeface="Arial" pitchFamily="34" charset="0"/>
              </a:rPr>
              <a:t>није </a:t>
            </a:r>
            <a:r>
              <a:rPr lang="x-none" dirty="0" smtClean="0">
                <a:cs typeface="Arial" pitchFamily="34" charset="0"/>
              </a:rPr>
              <a:t>у корелацији </a:t>
            </a:r>
            <a:r>
              <a:rPr lang="x-none" dirty="0">
                <a:cs typeface="Arial" pitchFamily="34" charset="0"/>
              </a:rPr>
              <a:t>са степеном </a:t>
            </a:r>
            <a:r>
              <a:rPr lang="x-none" dirty="0" smtClean="0">
                <a:cs typeface="Arial" pitchFamily="34" charset="0"/>
              </a:rPr>
              <a:t>оштећења јетре . </a:t>
            </a:r>
          </a:p>
          <a:p>
            <a:endParaRPr lang="x-none" dirty="0">
              <a:cs typeface="Arial" pitchFamily="34" charset="0"/>
            </a:endParaRPr>
          </a:p>
          <a:p>
            <a:r>
              <a:rPr lang="x-none" dirty="0">
                <a:cs typeface="Arial" pitchFamily="34" charset="0"/>
              </a:rPr>
              <a:t> </a:t>
            </a:r>
            <a:r>
              <a:rPr lang="x-none" b="1" dirty="0" smtClean="0">
                <a:cs typeface="Arial" pitchFamily="34" charset="0"/>
              </a:rPr>
              <a:t>Високе </a:t>
            </a:r>
            <a:r>
              <a:rPr lang="x-none" b="1" dirty="0">
                <a:cs typeface="Arial" pitchFamily="34" charset="0"/>
              </a:rPr>
              <a:t>вредности </a:t>
            </a:r>
            <a:r>
              <a:rPr lang="x-none" b="1" dirty="0" smtClean="0">
                <a:cs typeface="Arial" pitchFamily="34" charset="0"/>
              </a:rPr>
              <a:t>АLP </a:t>
            </a:r>
            <a:r>
              <a:rPr lang="x-none" dirty="0">
                <a:cs typeface="Arial" pitchFamily="34" charset="0"/>
              </a:rPr>
              <a:t>&gt; 1000 </a:t>
            </a:r>
            <a:r>
              <a:rPr lang="x-none" dirty="0" smtClean="0">
                <a:cs typeface="Arial" pitchFamily="34" charset="0"/>
              </a:rPr>
              <a:t>U/L: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малигне билијарне </a:t>
            </a:r>
            <a:r>
              <a:rPr lang="x-none" dirty="0">
                <a:cs typeface="Arial" pitchFamily="34" charset="0"/>
              </a:rPr>
              <a:t>опструкције и </a:t>
            </a:r>
            <a:endParaRPr lang="x-none" dirty="0" smtClean="0"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Сепсе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Метастазе у јетри, канцер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Цироза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Опструктивна жутица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cs typeface="Arial" pitchFamily="34" charset="0"/>
            </a:endParaRPr>
          </a:p>
          <a:p>
            <a:r>
              <a:rPr lang="x-none" b="1" dirty="0" smtClean="0">
                <a:cs typeface="Arial" pitchFamily="34" charset="0"/>
              </a:rPr>
              <a:t>Снижене </a:t>
            </a:r>
            <a:r>
              <a:rPr lang="x-none" b="1" dirty="0">
                <a:cs typeface="Arial" pitchFamily="34" charset="0"/>
              </a:rPr>
              <a:t>вредности </a:t>
            </a:r>
            <a:r>
              <a:rPr lang="x-none" b="1" dirty="0" smtClean="0">
                <a:cs typeface="Arial" pitchFamily="34" charset="0"/>
              </a:rPr>
              <a:t>АLP: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cs typeface="Arial" pitchFamily="34" charset="0"/>
              </a:rPr>
              <a:t>W</a:t>
            </a:r>
            <a:r>
              <a:rPr lang="x-none" dirty="0">
                <a:cs typeface="Arial" pitchFamily="34" charset="0"/>
              </a:rPr>
              <a:t>илсонове болести, </a:t>
            </a:r>
            <a:endParaRPr lang="x-none" dirty="0" smtClean="0"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Тешке инсуфицијенције </a:t>
            </a:r>
            <a:r>
              <a:rPr lang="x-none" dirty="0">
                <a:cs typeface="Arial" pitchFamily="34" charset="0"/>
              </a:rPr>
              <a:t>јетре</a:t>
            </a:r>
            <a:r>
              <a:rPr lang="x-none" dirty="0" smtClean="0">
                <a:cs typeface="Arial" pitchFamily="34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Контаминација узорка крви цитратом, оксалатом, </a:t>
            </a:r>
            <a:r>
              <a:rPr lang="en-US" dirty="0" smtClean="0">
                <a:cs typeface="Arial" pitchFamily="34" charset="0"/>
              </a:rPr>
              <a:t>EDTA </a:t>
            </a:r>
            <a:r>
              <a:rPr lang="x-none" dirty="0" smtClean="0">
                <a:cs typeface="Arial" pitchFamily="34" charset="0"/>
              </a:rPr>
              <a:t>доводи до лажно снижених вредности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>
                <a:cs typeface="Arial" pitchFamily="34" charset="0"/>
              </a:rPr>
              <a:t>ALP, </a:t>
            </a:r>
            <a:r>
              <a:rPr lang="x-none" dirty="0" smtClean="0">
                <a:cs typeface="Arial" pitchFamily="34" charset="0"/>
              </a:rPr>
              <a:t>чак до вредности блиских нули.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x-none" dirty="0" smtClean="0">
                <a:cs typeface="Arial" pitchFamily="34" charset="0"/>
              </a:rPr>
              <a:t>Цитрат, оксалат, и </a:t>
            </a:r>
            <a:r>
              <a:rPr lang="en-US" dirty="0" err="1" smtClean="0">
                <a:cs typeface="Arial" pitchFamily="34" charset="0"/>
              </a:rPr>
              <a:t>EDTA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x-none" dirty="0" smtClean="0">
                <a:cs typeface="Arial" pitchFamily="34" charset="0"/>
              </a:rPr>
              <a:t>комплексно везују магнезијум и цинк неопходни за активност </a:t>
            </a:r>
            <a:r>
              <a:rPr lang="en-US" dirty="0" smtClean="0">
                <a:cs typeface="Arial" pitchFamily="34" charset="0"/>
              </a:rPr>
              <a:t>ALP:</a:t>
            </a:r>
            <a:endParaRPr lang="x-none" dirty="0" smtClean="0"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Трансфузије крви (садржи цитрат)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Недостатак цинка у организму</a:t>
            </a:r>
            <a:endParaRPr lang="en-U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78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577" y="1582341"/>
            <a:ext cx="86674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Снижене вредности АЛП у </a:t>
            </a:r>
            <a:r>
              <a:rPr lang="ru-RU" dirty="0" smtClean="0"/>
              <a:t>серуму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Наследно смањење активности АЛП (аутозомално рецесивно наслеђивање) праћено је </a:t>
            </a:r>
            <a:r>
              <a:rPr lang="ru-RU" dirty="0" smtClean="0"/>
              <a:t>изузетно ниским </a:t>
            </a:r>
            <a:r>
              <a:rPr lang="ru-RU" dirty="0"/>
              <a:t>вредностима АЛП у серуму и због тога променама на костима које се доказују радиолошки и</a:t>
            </a:r>
            <a:br>
              <a:rPr lang="ru-RU" dirty="0"/>
            </a:br>
            <a:r>
              <a:rPr lang="ru-RU" dirty="0"/>
              <a:t>хистолошки.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Поред </a:t>
            </a:r>
            <a:r>
              <a:rPr lang="ru-RU" dirty="0"/>
              <a:t>тога, код ових особа су честе спонтане фрактуре, хиперкалцемија и </a:t>
            </a:r>
            <a:r>
              <a:rPr lang="ru-RU" dirty="0" smtClean="0"/>
              <a:t>нефрокалциноза, као </a:t>
            </a:r>
            <a:r>
              <a:rPr lang="ru-RU" dirty="0"/>
              <a:t>и високе концентрације пирофосфата и фосфорилетаноламина у плазми и урину.</a:t>
            </a:r>
            <a:endParaRPr lang="x-none" dirty="0"/>
          </a:p>
        </p:txBody>
      </p:sp>
      <p:sp>
        <p:nvSpPr>
          <p:cNvPr id="3" name="Rectangle 2"/>
          <p:cNvSpPr/>
          <p:nvPr/>
        </p:nvSpPr>
        <p:spPr>
          <a:xfrm>
            <a:off x="2278130" y="256436"/>
            <a:ext cx="4169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cs typeface="Arial" pitchFamily="34" charset="0"/>
              </a:rPr>
              <a:t>Алкална фосфатаза (АЛП) </a:t>
            </a:r>
            <a:endParaRPr lang="en-US" sz="2400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3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348" y="912542"/>
            <a:ext cx="8931499" cy="5937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sr-Cyrl-CS" altLang="x-none" dirty="0"/>
              <a:t>Н</a:t>
            </a:r>
            <a:r>
              <a:rPr lang="sr-Latn-CS" altLang="x-none" dirty="0"/>
              <a:t>есп</a:t>
            </a:r>
            <a:r>
              <a:rPr lang="sr-Cyrl-CS" altLang="x-none" dirty="0"/>
              <a:t>е</a:t>
            </a:r>
            <a:r>
              <a:rPr lang="sr-Latn-CS" altLang="x-none" dirty="0"/>
              <a:t>цифична фосфомоноестераза која у </a:t>
            </a:r>
            <a:r>
              <a:rPr lang="x-none" altLang="x-none" dirty="0" smtClean="0"/>
              <a:t>киселој</a:t>
            </a:r>
            <a:r>
              <a:rPr lang="sr-Latn-CS" altLang="x-none" dirty="0" smtClean="0"/>
              <a:t> </a:t>
            </a:r>
            <a:r>
              <a:rPr lang="sr-Latn-CS" altLang="x-none" dirty="0"/>
              <a:t>средини </a:t>
            </a:r>
            <a:r>
              <a:rPr lang="sr-Cyrl-CS" altLang="x-none" dirty="0"/>
              <a:t>разлаже моноестре фосфорне </a:t>
            </a:r>
            <a:r>
              <a:rPr lang="sr-Cyrl-CS" altLang="x-none" dirty="0" smtClean="0"/>
              <a:t>киселине на алкохоле и феноле</a:t>
            </a:r>
          </a:p>
          <a:p>
            <a:pPr>
              <a:lnSpc>
                <a:spcPct val="80000"/>
              </a:lnSpc>
            </a:pPr>
            <a:endParaRPr lang="sr-Cyrl-CS" altLang="x-none" dirty="0"/>
          </a:p>
          <a:p>
            <a:pPr>
              <a:lnSpc>
                <a:spcPct val="80000"/>
              </a:lnSpc>
            </a:pPr>
            <a:r>
              <a:rPr lang="ru-RU" dirty="0"/>
              <a:t>Кисела фосфатаза се налази у скоро свим органима и телесним течностима, као и у </a:t>
            </a:r>
            <a:endParaRPr lang="ru-RU" dirty="0" smtClean="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еритроцитима</a:t>
            </a:r>
            <a:r>
              <a:rPr lang="ru-RU" dirty="0"/>
              <a:t>, </a:t>
            </a:r>
            <a:endParaRPr lang="ru-RU" dirty="0" smtClean="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dirty="0"/>
              <a:t>л</a:t>
            </a:r>
            <a:r>
              <a:rPr lang="ru-RU" dirty="0" smtClean="0"/>
              <a:t>еукоцитима</a:t>
            </a: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тромбоцитима</a:t>
            </a:r>
            <a:r>
              <a:rPr lang="ru-RU" dirty="0"/>
              <a:t>, </a:t>
            </a:r>
            <a:endParaRPr lang="ru-RU" dirty="0" smtClean="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а </a:t>
            </a:r>
            <a:r>
              <a:rPr lang="ru-RU" dirty="0"/>
              <a:t>највиша активност је присутна у простати. </a:t>
            </a:r>
            <a:endParaRPr lang="ru-RU" dirty="0" smtClean="0"/>
          </a:p>
          <a:p>
            <a:pPr>
              <a:lnSpc>
                <a:spcPct val="80000"/>
              </a:lnSpc>
            </a:pPr>
            <a:endParaRPr lang="ru-RU" dirty="0"/>
          </a:p>
          <a:p>
            <a:pPr>
              <a:lnSpc>
                <a:spcPct val="80000"/>
              </a:lnSpc>
            </a:pPr>
            <a:r>
              <a:rPr lang="ru-RU" dirty="0" smtClean="0"/>
              <a:t>Кисела </a:t>
            </a:r>
            <a:r>
              <a:rPr lang="ru-RU" dirty="0"/>
              <a:t>фосфатаза има више </a:t>
            </a:r>
            <a:r>
              <a:rPr lang="ru-RU" dirty="0" smtClean="0"/>
              <a:t>изоензима, који </a:t>
            </a:r>
            <a:r>
              <a:rPr lang="ru-RU" dirty="0"/>
              <a:t>се раздвајају електрофоретски, а пореклом су из простате, тромбоцита, еритроцита, </a:t>
            </a:r>
            <a:r>
              <a:rPr lang="ru-RU" dirty="0" smtClean="0"/>
              <a:t>костију</a:t>
            </a:r>
          </a:p>
          <a:p>
            <a:pPr>
              <a:lnSpc>
                <a:spcPct val="80000"/>
              </a:lnSpc>
            </a:pPr>
            <a:endParaRPr lang="ru-RU" altLang="x-none" dirty="0"/>
          </a:p>
          <a:p>
            <a:pPr>
              <a:lnSpc>
                <a:spcPct val="90000"/>
              </a:lnSpc>
            </a:pPr>
            <a:endParaRPr lang="sr-Cyrl-CS" altLang="x-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Највећи </a:t>
            </a: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клинички значај је код дијагностике и праћења </a:t>
            </a:r>
            <a:r>
              <a:rPr lang="sr-Cyrl-CS" altLang="x-none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карцинома простате са метастазама на костима</a:t>
            </a:r>
          </a:p>
          <a:p>
            <a:pPr>
              <a:lnSpc>
                <a:spcPct val="90000"/>
              </a:lnSpc>
            </a:pPr>
            <a:endParaRPr lang="sr-Cyrl-CS" altLang="x-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Повишене вредности активности овог ензима јављају се у </a:t>
            </a:r>
            <a:endParaRPr lang="sr-Cyrl-CS" altLang="x-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код </a:t>
            </a:r>
            <a:r>
              <a:rPr lang="sr-Cyrl-CS" altLang="x-none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обољења костију код којих постоје остеокластични </a:t>
            </a: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поремећаји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Тромбоемболијских болести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Инфаркт миокарда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Мијелопролиферативних болести (акутна и хронична лимфоцитна леукемије)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en-US" altLang="x-none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dirty="0"/>
          </a:p>
        </p:txBody>
      </p:sp>
      <p:sp>
        <p:nvSpPr>
          <p:cNvPr id="3" name="TextBox 2"/>
          <p:cNvSpPr txBox="1"/>
          <p:nvPr/>
        </p:nvSpPr>
        <p:spPr>
          <a:xfrm>
            <a:off x="2665927" y="154546"/>
            <a:ext cx="2844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Кисела фосфатаза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59022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228600" y="-152400"/>
            <a:ext cx="8763000" cy="113982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sr-Cyrl-CS" altLang="x-none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γ-</a:t>
            </a:r>
            <a:r>
              <a:rPr lang="x-none" altLang="x-none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ГЛУТАМИЛ</a:t>
            </a:r>
            <a:r>
              <a:rPr lang="sr-Latn-CS" altLang="x-none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-</a:t>
            </a:r>
            <a:r>
              <a:rPr lang="x-none" altLang="x-none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ТРАНСФЕРАЗА</a:t>
            </a:r>
            <a:endParaRPr lang="en-US" altLang="x-none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670774"/>
            <a:ext cx="89916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Овај ензим катализује пренос γ-глутамил групе са пептида  даваоца на пептид примаоца – транспептидација</a:t>
            </a:r>
            <a:r>
              <a:rPr lang="en-U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природни супстрат је ГЛУТАТИОН).</a:t>
            </a:r>
            <a:r>
              <a:rPr lang="en-U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x-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(5-L-</a:t>
            </a:r>
            <a:r>
              <a:rPr lang="en-US" altLang="x-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glutamyl</a:t>
            </a:r>
            <a:r>
              <a:rPr lang="en-US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)-peptide + an amino acid          peptide + 5-L-</a:t>
            </a:r>
            <a:r>
              <a:rPr lang="en-US" altLang="x-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glutamyl</a:t>
            </a:r>
            <a:r>
              <a:rPr lang="en-US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amino acid </a:t>
            </a:r>
          </a:p>
          <a:p>
            <a:pPr>
              <a:lnSpc>
                <a:spcPct val="80000"/>
              </a:lnSpc>
            </a:pPr>
            <a:endParaRPr lang="en-US" altLang="x-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 panose="05050102010706020507" pitchFamily="18" charset="2"/>
              </a:rPr>
              <a:t>Локализована у мембранама ћелија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 panose="05050102010706020507" pitchFamily="18" charset="2"/>
              </a:rPr>
              <a:t>бубрежних тубула, танког црева, јетре, у епителним ћелијама жучних канала и панкреасу</a:t>
            </a:r>
            <a:endParaRPr lang="sr-Latn-CS" altLang="x-none" sz="2000" u="sng" dirty="0" smtClean="0">
              <a:solidFill>
                <a:schemeClr val="tx1">
                  <a:lumMod val="95000"/>
                  <a:lumOff val="5000"/>
                </a:schemeClr>
              </a:solidFill>
              <a:sym typeface="Symbol" panose="05050102010706020507" pitchFamily="18" charset="2"/>
            </a:endParaRPr>
          </a:p>
          <a:p>
            <a:pPr>
              <a:lnSpc>
                <a:spcPct val="80000"/>
              </a:lnSpc>
            </a:pPr>
            <a:endParaRPr lang="en-U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Учествује у метаболизму ксенобиотика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Повећане вредности γ-</a:t>
            </a:r>
            <a:r>
              <a:rPr lang="sr-Latn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glutamil-transferaz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 се очекују код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болести јетре, (карцином јетре), и жучних путева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хепатобилијарних </a:t>
            </a:r>
            <a:r>
              <a:rPr lang="x-none" sz="2000" u="sng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болести, посебно код </a:t>
            </a:r>
            <a:r>
              <a:rPr 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холестазе.Алкохол</a:t>
            </a:r>
            <a:r>
              <a:rPr lang="x-none" sz="2000" u="sng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, као и неки лекови </a:t>
            </a:r>
            <a:r>
              <a:rPr lang="x-none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(антиконвулзиви, варфарин, орални контрацептиви) индукују хепатичне микрозомалне (цитохром P-450) ензиме </a:t>
            </a:r>
            <a:endParaRPr lang="x-none" sz="2000" dirty="0" smtClean="0">
              <a:solidFill>
                <a:schemeClr val="tx1">
                  <a:lumMod val="95000"/>
                  <a:lumOff val="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Повећане вредности овог ензима у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урину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се могу очекивати код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бубрежних оштећења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а повећане вредности у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амнионској течности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указују на конгениталне аномалије плода</a:t>
            </a:r>
            <a:endParaRPr lang="en-U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4255395" y="214755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x-none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7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12" y="3593206"/>
            <a:ext cx="8010659" cy="30918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425" y="535571"/>
            <a:ext cx="91311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Алфа-амилаза </a:t>
            </a:r>
            <a:r>
              <a:rPr lang="ru-RU" dirty="0" smtClean="0"/>
              <a:t>разграђује полисахариде  </a:t>
            </a:r>
            <a:r>
              <a:rPr lang="ru-RU" dirty="0"/>
              <a:t>тако што хидролизује 1—&gt;4агликозидне</a:t>
            </a:r>
            <a:br>
              <a:rPr lang="ru-RU" dirty="0"/>
            </a:br>
            <a:r>
              <a:rPr lang="ru-RU" dirty="0" smtClean="0"/>
              <a:t>везе и </a:t>
            </a:r>
            <a:r>
              <a:rPr lang="ru-RU" dirty="0"/>
              <a:t>настају хекса-, хепта- и окта-сахариди, као и декстрини са више од 12 </a:t>
            </a:r>
            <a:r>
              <a:rPr lang="ru-RU" dirty="0" smtClean="0"/>
              <a:t>остатака глукозе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Позната </a:t>
            </a:r>
            <a:r>
              <a:rPr lang="ru-RU" dirty="0"/>
              <a:t>су два изоензима амилазе и то панкреасни (П тип) и </a:t>
            </a:r>
            <a:r>
              <a:rPr lang="ru-RU" dirty="0" smtClean="0"/>
              <a:t>саливари </a:t>
            </a:r>
            <a:r>
              <a:rPr lang="ru-RU" dirty="0"/>
              <a:t>(С тип). </a:t>
            </a:r>
            <a:r>
              <a:rPr lang="ru-RU" dirty="0" smtClean="0"/>
              <a:t>Амилазасе </a:t>
            </a:r>
            <a:r>
              <a:rPr lang="ru-RU" dirty="0"/>
              <a:t>филтрира у гломерулима и једним делом се реапсорбује у тубулима, а П тип се брже појављује у </a:t>
            </a:r>
            <a:r>
              <a:rPr lang="ru-RU" dirty="0" smtClean="0"/>
              <a:t>урину него </a:t>
            </a:r>
            <a:r>
              <a:rPr lang="ru-RU" dirty="0"/>
              <a:t>С тип.</a:t>
            </a:r>
            <a:endParaRPr lang="x-none" dirty="0"/>
          </a:p>
        </p:txBody>
      </p:sp>
      <p:sp>
        <p:nvSpPr>
          <p:cNvPr id="6" name="TextBox 5"/>
          <p:cNvSpPr txBox="1"/>
          <p:nvPr/>
        </p:nvSpPr>
        <p:spPr>
          <a:xfrm>
            <a:off x="2871990" y="-12879"/>
            <a:ext cx="220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Алфа амилаза</a:t>
            </a:r>
            <a:endParaRPr lang="x-none" sz="2400" dirty="0"/>
          </a:p>
        </p:txBody>
      </p:sp>
      <p:sp>
        <p:nvSpPr>
          <p:cNvPr id="2" name="Rectangle 1"/>
          <p:cNvSpPr/>
          <p:nvPr/>
        </p:nvSpPr>
        <p:spPr>
          <a:xfrm>
            <a:off x="167425" y="2566896"/>
            <a:ext cx="62655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С-алфа амилаза – нормалне вредности: 28-100 ИЈ/И</a:t>
            </a:r>
            <a:br>
              <a:rPr lang="ru-RU" dirty="0"/>
            </a:br>
            <a:r>
              <a:rPr lang="ru-RU" dirty="0"/>
              <a:t>У-алфа амилаза – нормалне вредности: - 0-450 ИЈ/И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6618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1990" y="-12879"/>
            <a:ext cx="220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Алфа амилаза</a:t>
            </a:r>
            <a:endParaRPr lang="x-none" sz="2400" dirty="0"/>
          </a:p>
        </p:txBody>
      </p:sp>
      <p:sp>
        <p:nvSpPr>
          <p:cNvPr id="3" name="Rectangle 2"/>
          <p:cNvSpPr/>
          <p:nvPr/>
        </p:nvSpPr>
        <p:spPr>
          <a:xfrm>
            <a:off x="64395" y="676827"/>
            <a:ext cx="92083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Повишене вредности </a:t>
            </a:r>
            <a:r>
              <a:rPr lang="ru-RU" dirty="0" smtClean="0"/>
              <a:t>амилазе у серуму и урину</a:t>
            </a:r>
            <a:r>
              <a:rPr lang="ru-RU" dirty="0" smtClean="0"/>
              <a:t>:</a:t>
            </a:r>
            <a:endParaRPr lang="en-US" dirty="0" smtClean="0"/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Болести </a:t>
            </a:r>
            <a:r>
              <a:rPr lang="ru-RU" u="sng" dirty="0"/>
              <a:t>панкреаса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- Код </a:t>
            </a:r>
            <a:r>
              <a:rPr lang="ru-RU" dirty="0"/>
              <a:t>акутног панкреатитиса долази до повећања активности амилазе </a:t>
            </a:r>
          </a:p>
          <a:p>
            <a:r>
              <a:rPr lang="ru-RU" dirty="0"/>
              <a:t> </a:t>
            </a:r>
            <a:r>
              <a:rPr lang="ru-RU" dirty="0" smtClean="0"/>
              <a:t>   (панкреасногизоензима</a:t>
            </a:r>
            <a:r>
              <a:rPr lang="ru-RU" dirty="0"/>
              <a:t>) већ неколико сати после појаве абдоминалног </a:t>
            </a:r>
            <a:r>
              <a:rPr lang="ru-RU" dirty="0" smtClean="0"/>
              <a:t>бола око   </a:t>
            </a:r>
          </a:p>
          <a:p>
            <a:r>
              <a:rPr lang="ru-RU" dirty="0" smtClean="0"/>
              <a:t>    10 </a:t>
            </a:r>
            <a:r>
              <a:rPr lang="ru-RU" dirty="0"/>
              <a:t>пута у односу на референтне вредности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Повећане вредности амилазе се у </a:t>
            </a:r>
            <a:r>
              <a:rPr lang="ru-RU" dirty="0" smtClean="0"/>
              <a:t>урину појављује </a:t>
            </a:r>
            <a:r>
              <a:rPr lang="ru-RU" dirty="0"/>
              <a:t>нешто касније, али се и дуже </a:t>
            </a:r>
            <a:r>
              <a:rPr lang="ru-RU" dirty="0" smtClean="0"/>
              <a:t>  </a:t>
            </a:r>
          </a:p>
          <a:p>
            <a:r>
              <a:rPr lang="ru-RU" dirty="0" smtClean="0"/>
              <a:t>     </a:t>
            </a:r>
            <a:r>
              <a:rPr lang="ru-RU" dirty="0" smtClean="0"/>
              <a:t>одржавају</a:t>
            </a:r>
            <a:endParaRPr lang="en-US" dirty="0" smtClean="0"/>
          </a:p>
          <a:p>
            <a:endParaRPr lang="en-US" dirty="0"/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Болести </a:t>
            </a:r>
            <a:r>
              <a:rPr lang="ru-RU" u="sng" dirty="0"/>
              <a:t>саливарних </a:t>
            </a:r>
            <a:r>
              <a:rPr lang="ru-RU" u="sng" dirty="0" smtClean="0"/>
              <a:t>жлезда</a:t>
            </a:r>
            <a:r>
              <a:rPr lang="ru-RU" dirty="0"/>
              <a:t>. Код акутног паротитиса се повећава активност амилазе </a:t>
            </a:r>
            <a:r>
              <a:rPr lang="ru-RU" dirty="0" smtClean="0"/>
              <a:t> </a:t>
            </a:r>
            <a:r>
              <a:rPr lang="ru-RU" dirty="0"/>
              <a:t>С типа.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Болести </a:t>
            </a:r>
            <a:r>
              <a:rPr lang="ru-RU" u="sng" dirty="0"/>
              <a:t>бубрега</a:t>
            </a:r>
            <a:r>
              <a:rPr lang="ru-RU" dirty="0"/>
              <a:t>. Код пацијената са смањеном функцијом </a:t>
            </a:r>
            <a:r>
              <a:rPr lang="ru-RU" dirty="0" smtClean="0"/>
              <a:t>бубрега </a:t>
            </a:r>
            <a:r>
              <a:rPr lang="ru-RU" dirty="0"/>
              <a:t>је повећана </a:t>
            </a:r>
            <a:r>
              <a:rPr lang="ru-RU" dirty="0" smtClean="0"/>
              <a:t>активност амилазе </a:t>
            </a:r>
            <a:r>
              <a:rPr lang="ru-RU" dirty="0"/>
              <a:t>у серуму, док је у урину нормална или чак смањена (због смањеног излучивања).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64429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63764" y="681318"/>
            <a:ext cx="8436397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мушког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пола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старости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19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година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хоспитализован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због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нагле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појаве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виду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стезања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грудне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кости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пријема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трајао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неколико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асова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није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ширио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није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пра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ће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другим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симптомима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ли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ној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породи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ној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анамнези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наводи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обољења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кардиоваскуларног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система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кардиоваскуларне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факторе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ризика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Неколико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дана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уназад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имао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језу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дрхтавицу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температуру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39.5°Ц)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али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није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јављао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лекару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самом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пријему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афебрилан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блед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уз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нормалан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зикални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налаз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Аускултацијом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срца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плу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ћ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добијен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нормалан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налаз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уз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ритми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радњу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јасне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тонове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без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шумова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нормалан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дисајни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шум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над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плу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ћ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Крвни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притисак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т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енутку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пријема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нормалан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(120/75 mmHg). У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оквиру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иницијалног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прегледа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због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присутног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грудима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ура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ђ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ЕКГ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уо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ене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промене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виду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елевације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сегмента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Д2, Д3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аВФ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одводима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бифазан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Т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талас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Д2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негативан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Т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талас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Д3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аВФ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одводима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фреквенца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90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откуцаја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минути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лабораторијским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анализама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откривени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изразито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запаљенски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маркери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(ЦРП 158, 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бриноген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7.36,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седиментација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еритроцита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36/h,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леукоцити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18.7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предоминацијом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лимфоцита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)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зна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ајно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пове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ћ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ање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вредности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аних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биомаркера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(ЦК 1901</a:t>
            </a:r>
            <a:r>
              <a:rPr kumimoji="0" lang="sr-Cyrl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– реф.вред 38-174;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ЦКМБ 150.1 и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тропонин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10.3). </a:t>
            </a:r>
            <a:endParaRPr kumimoji="0" lang="sr-Cyrl-C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CS" sz="1600" dirty="0" smtClean="0">
              <a:cs typeface="Times New Roman" pitchFamily="18" charset="0"/>
            </a:endParaRPr>
          </a:p>
          <a:p>
            <a:r>
              <a:rPr lang="x-none" sz="1600" dirty="0" smtClean="0">
                <a:cs typeface="Arial" pitchFamily="34" charset="0"/>
              </a:rPr>
              <a:t>Питања:</a:t>
            </a:r>
          </a:p>
          <a:p>
            <a:r>
              <a:rPr lang="sr-Cyrl-CS" sz="1600" dirty="0" smtClean="0">
                <a:cs typeface="Arial" pitchFamily="34" charset="0"/>
              </a:rPr>
              <a:t>1. </a:t>
            </a:r>
            <a:r>
              <a:rPr lang="x-none" sz="1600" dirty="0" smtClean="0">
                <a:cs typeface="Arial" pitchFamily="34" charset="0"/>
              </a:rPr>
              <a:t>Које обољење </a:t>
            </a:r>
            <a:r>
              <a:rPr lang="sr-Cyrl-CS" sz="1600" dirty="0" smtClean="0">
                <a:cs typeface="Arial" pitchFamily="34" charset="0"/>
              </a:rPr>
              <a:t>је праћено наведеним тегобама, симптомима и лабораторијским анализама</a:t>
            </a:r>
            <a:r>
              <a:rPr lang="x-none" sz="1600" dirty="0" smtClean="0">
                <a:cs typeface="Arial" pitchFamily="34" charset="0"/>
              </a:rPr>
              <a:t>?</a:t>
            </a:r>
            <a:endParaRPr lang="sr-Cyrl-CS" sz="1600" dirty="0" smtClean="0">
              <a:cs typeface="Arial" pitchFamily="34" charset="0"/>
            </a:endParaRPr>
          </a:p>
          <a:p>
            <a:endParaRPr lang="x-none" sz="1600" dirty="0" smtClean="0"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80753"/>
            <a:ext cx="22797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Приказ случаја 1:</a:t>
            </a:r>
            <a:endParaRPr kumimoji="0" lang="sr-Cyrl-C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312" y="6047685"/>
            <a:ext cx="83477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1600" dirty="0" smtClean="0">
                <a:cs typeface="Arial" pitchFamily="34" charset="0"/>
              </a:rPr>
              <a:t>2. </a:t>
            </a:r>
            <a:r>
              <a:rPr lang="x-none" sz="1600" smtClean="0">
                <a:cs typeface="Arial" pitchFamily="34" charset="0"/>
              </a:rPr>
              <a:t>Који је биохемијски механизам </a:t>
            </a:r>
            <a:r>
              <a:rPr lang="sr-Cyrl-CS" sz="1600" dirty="0" smtClean="0">
                <a:cs typeface="Arial" pitchFamily="34" charset="0"/>
              </a:rPr>
              <a:t>и разлог повишених вредности запаљенских и срчаних маркера </a:t>
            </a:r>
            <a:r>
              <a:rPr lang="en-US" sz="1600" dirty="0" smtClean="0"/>
              <a:t>(ЦК, ЦК-МБ</a:t>
            </a:r>
            <a:r>
              <a:rPr lang="sr-Cyrl-CS" sz="1600" dirty="0" smtClean="0"/>
              <a:t>,</a:t>
            </a:r>
            <a:r>
              <a:rPr lang="en-US" sz="1600" dirty="0" smtClean="0"/>
              <a:t> </a:t>
            </a:r>
            <a:r>
              <a:rPr lang="en-US" sz="1600" dirty="0" err="1" smtClean="0"/>
              <a:t>тропонин</a:t>
            </a:r>
            <a:r>
              <a:rPr lang="sr-Cyrl-CS" sz="1600" dirty="0" smtClean="0"/>
              <a:t> итд.</a:t>
            </a:r>
            <a:r>
              <a:rPr lang="en-US" sz="1600" dirty="0" smtClean="0"/>
              <a:t>) </a:t>
            </a:r>
            <a:r>
              <a:rPr lang="sr-Cyrl-CS" sz="1600" dirty="0" smtClean="0"/>
              <a:t>?</a:t>
            </a:r>
          </a:p>
          <a:p>
            <a:r>
              <a:rPr lang="sr-Cyrl-CS" sz="1600" dirty="0" smtClean="0"/>
              <a:t>3. Која је терапија за лечење наведеног обољења?</a:t>
            </a:r>
            <a:endParaRPr lang="en-US" sz="16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148856" y="144037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Дискусија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R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Обзиром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хоспитализован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наведеним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тегобама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неколико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након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првог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слу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обзир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одмах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узета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дијагноза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терапију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укљу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антибиотици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антипиретици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НСАИЛ,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витаминска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терапија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гастропротективни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лекови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настављено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додатним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анализама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клинички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може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манифестовати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субклиничке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болести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преко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стања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новонасталим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преткоморским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коморским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аритмијама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комплетним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блоком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симптомима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знацима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инсу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цијенције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синдромом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сличним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инфаркту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изненадне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смрти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Симптоми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различити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најчешће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неспеци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могу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обухватити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температуру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грозницу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мијалгије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умор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смањено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подношење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напора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палпитације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прекордијални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грудима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синкопу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грудима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може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настати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последица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удруженог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перикардитиса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понекада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може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настати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услед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спазма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коронарних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артерија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Један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најчешћих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разлога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због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кога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јаве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лекару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поремећаји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ритма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палпитације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међутим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ово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случај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нашим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макоји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јави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због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изненадног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грудима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који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трајао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неколико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ов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дошло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развоја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поремећаја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ритма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током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хоспитализације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ацијент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пријави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грозницу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температуру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што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указало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присуство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инфекције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72346"/>
            <a:ext cx="91440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  Дијагностички ензими</a:t>
            </a:r>
          </a:p>
          <a:p>
            <a:endParaRPr lang="ru-RU" dirty="0"/>
          </a:p>
          <a:p>
            <a:endParaRPr lang="ru-RU" sz="2400" dirty="0" smtClean="0"/>
          </a:p>
          <a:p>
            <a:r>
              <a:rPr lang="ru-RU" sz="2400" dirty="0" smtClean="0"/>
              <a:t>Изоензими – каталитички протеини који имају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исти супстрат и катализују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исту биохемијску реакцију, </a:t>
            </a:r>
          </a:p>
          <a:p>
            <a:endParaRPr lang="ru-RU" sz="2400" dirty="0"/>
          </a:p>
          <a:p>
            <a:r>
              <a:rPr lang="ru-RU" sz="2400" dirty="0" smtClean="0"/>
              <a:t>али се разликују по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римарној структури,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физичко-хемијским карактеристикама,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кинетичким особинама 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органима у којима делују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7314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-1" y="965771"/>
            <a:ext cx="8948791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који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ургентни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центар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дође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изненадним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грудима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елевацијом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сегмента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ЕКГ-у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биомаркера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треба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упозори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сваког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лекара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могућност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постојања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инфаркта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Обзиром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перикардитис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миоперикардитис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могу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манифестовати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начин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пошто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постоје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прецизни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критеријум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дијагнозу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перикардитиса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често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изазов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разликовати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обољења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инфаркта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препознавање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инфаркта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значајно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због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блаовремене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примене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реперфузионих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протокола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Сензитивност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ЕКГ-а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дијагнозу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ЕКГ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налази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варирају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неспеци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 и Т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промена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промена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осликавају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исхемију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ЕКГ-у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може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присутна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синусна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тахикардија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неспеци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променама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сегмента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Т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таласа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неких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промене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ЕКГ-у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могу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указати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инфаркт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исхемију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могу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укључити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елевацију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сегмента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депресију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сегмента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патолошке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Q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зупце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531627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Неспеци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серумски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маркери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запаљења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укључујући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леукоците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Ц-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реактивни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протеин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могу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бити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повишени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акутном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нормалне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искључују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могућност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запаљенског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процеса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К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наш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видимо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биомаркети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запаљења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што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може да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ука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же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степен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захваћености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ткива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запаљенским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процесом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биомаркери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тропонини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креатин-киназа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)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могу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помоћи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потврди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дијагнозе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серумске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концентрације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тропонина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Т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чешће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односу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миокардну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форму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креатин-киназе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(ЦКМБ),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имају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значајну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прогностичку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3282192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сваке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сумње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присуство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треба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измерити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серумске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биомаркера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неким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истраживањима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показано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креатин-киназа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њена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форма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ЦК-МБ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корисне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неинвазивну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процену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због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ниске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предиктивне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Лауер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сар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доказали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свом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истраживању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само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28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80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(35%)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сумњом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тропонина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Коришћењем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тропонина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Т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серуму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граничном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вредношћу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0.1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пока-зали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сензитивност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доказивање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53%,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специ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94%,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позитивна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предиктивна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93%,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негативна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предиктивна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56%.Код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наших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биомаркери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изнад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граничних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Сви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биомаркери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(ЦК, ЦК-МБ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тропонин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значајно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0" y="565079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Терапија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Терапија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углавном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симптоматска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усмерена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лечење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појединих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компликација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Рестрикција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sr-Cyrl-C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зичке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активности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смањује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оштећење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а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поспешује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оздрављење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мировање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неопходно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акутној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фази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CS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Оксигенотерапија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потребна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хипоксичним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болесницима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онима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малим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минутним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волуменом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CS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Уколико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дође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појаве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симптома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знакова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конгестивне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срчане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инсу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цијенције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примењују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АЦЕ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инхибитори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бета-блокатори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диуретици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Поред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тога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бета-блокатори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могу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користити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превенцији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настанка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дилатативне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кардиомиопатије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блажим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облицима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чему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предност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примени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карведилола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јединог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лека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чији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позитивни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ефекти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доказани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студијама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моделу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мишева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доказано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карведилол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захваљујући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супресији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цитокина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антиоксидативном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својству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кардиопротективно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дејство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спречава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прогресију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аутоимунског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миокрадитиса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306" y="978585"/>
            <a:ext cx="86200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Диуретици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се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користе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за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елиминацију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вишка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течности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, и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доказано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је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на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експерименталном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моделу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да</a:t>
            </a:r>
            <a:r>
              <a:rPr lang="sr-Cyrl-C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u="sng" dirty="0" err="1" smtClean="0">
                <a:ea typeface="Calibri" pitchFamily="34" charset="0"/>
                <a:cs typeface="Times New Roman" pitchFamily="18" charset="0"/>
              </a:rPr>
              <a:t>торасемид</a:t>
            </a:r>
            <a:r>
              <a:rPr lang="en-US" u="sng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може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смањити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прогресију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у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дилатативну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кардиомиопатију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смањењем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sr-Cyrl-CS" dirty="0" smtClean="0">
                <a:ea typeface="Calibri" pitchFamily="34" charset="0"/>
                <a:cs typeface="Times New Roman" pitchFamily="18" charset="0"/>
              </a:rPr>
              <a:t>фи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брозе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величине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миоцита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и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количине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трансформишућег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фактора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раста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бета-1,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колагена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III и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алдостерон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синтазе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. </a:t>
            </a:r>
            <a:endParaRPr lang="sr-Cyrl-CS" dirty="0" smtClean="0"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sr-Cyrl-CS" dirty="0" smtClean="0"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Значајно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је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избегавати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употребу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кортикостероида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у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акутној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фази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због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тога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што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поспешују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репликацију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вируса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некрозу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мишићних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влакана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и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погоршање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тока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болести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. </a:t>
            </a:r>
            <a:endParaRPr lang="sr-Cyrl-CS" dirty="0" smtClean="0"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sr-Cyrl-CS" dirty="0" smtClean="0"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ea typeface="Calibri" pitchFamily="34" charset="0"/>
                <a:cs typeface="Times New Roman" pitchFamily="18" charset="0"/>
              </a:rPr>
              <a:t>НСАИЛ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користе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се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као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неспециfiчни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антизапаљенски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лекови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у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терапији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.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На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експерименталном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моделу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акутног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вирусног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миокардитиса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доказано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је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да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ови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лекови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повећавају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запаљење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и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стопу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морталитета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тако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да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је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њихова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употреба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, у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најнижим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потребним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дозама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резервисана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за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пацијенте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са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миоперикардитисом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који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имају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нормалну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функцију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леве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коморе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и </a:t>
            </a:r>
            <a:br>
              <a:rPr lang="en-US" dirty="0" smtClean="0">
                <a:ea typeface="Calibri" pitchFamily="34" charset="0"/>
                <a:cs typeface="Times New Roman" pitchFamily="18" charset="0"/>
              </a:rPr>
            </a:b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изражен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бол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 у </a:t>
            </a:r>
            <a:r>
              <a:rPr lang="en-US" dirty="0" err="1" smtClean="0">
                <a:ea typeface="Calibri" pitchFamily="34" charset="0"/>
                <a:cs typeface="Times New Roman" pitchFamily="18" charset="0"/>
              </a:rPr>
              <a:t>грудима</a:t>
            </a:r>
            <a:r>
              <a:rPr lang="en-US" dirty="0" smtClean="0">
                <a:ea typeface="Calibri" pitchFamily="34" charset="0"/>
                <a:cs typeface="Times New Roman" pitchFamily="18" charset="0"/>
              </a:rPr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544530" y="1426434"/>
            <a:ext cx="8599469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Пацијенти са миокардитисом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</a:t>
            </a:r>
            <a:r>
              <a:rPr lang="sr-Cyrl-CS" dirty="0" smtClean="0">
                <a:ea typeface="Calibri" pitchFamily="34" charset="0"/>
                <a:cs typeface="Times New Roman" pitchFamily="18" charset="0"/>
              </a:rPr>
              <a:t>: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млађе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животне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доби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ниским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кардиоваскуларним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ризиком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; 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б)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присутна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атипична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еволуција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ЕКГ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промена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постепеном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нормализацијом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сегмента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без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развоја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Q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зупца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; 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ц)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атипичан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образац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ослобађања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биомаркера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повишеним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вредностима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пријему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чак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ако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прошло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мање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појаве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бола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грудима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; 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д)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нормалан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налаз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коронарогра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фи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ји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52116" y="308225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dirty="0" smtClean="0"/>
              <a:t>Закључак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3335" y="154546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u="sng" dirty="0" smtClean="0"/>
              <a:t>Приказа случаја 2:</a:t>
            </a:r>
            <a:endParaRPr lang="sr-Latn-RS" u="sng" dirty="0"/>
          </a:p>
        </p:txBody>
      </p:sp>
      <p:sp>
        <p:nvSpPr>
          <p:cNvPr id="4" name="Rectangle 3"/>
          <p:cNvSpPr/>
          <p:nvPr/>
        </p:nvSpPr>
        <p:spPr>
          <a:xfrm>
            <a:off x="103030" y="663741"/>
            <a:ext cx="904096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 smtClean="0"/>
              <a:t>Пацијент до</a:t>
            </a:r>
            <a:r>
              <a:rPr lang="ru-RU" dirty="0" smtClean="0"/>
              <a:t>лази </a:t>
            </a:r>
            <a:r>
              <a:rPr lang="ru-RU" dirty="0"/>
              <a:t>у болницу због </a:t>
            </a:r>
            <a:r>
              <a:rPr lang="ru-RU" dirty="0" smtClean="0"/>
              <a:t>оштрих болова </a:t>
            </a:r>
            <a:r>
              <a:rPr lang="ru-RU" dirty="0"/>
              <a:t>у стомаку </a:t>
            </a:r>
            <a:r>
              <a:rPr lang="ru-RU" dirty="0" smtClean="0"/>
              <a:t>који трају </a:t>
            </a:r>
            <a:r>
              <a:rPr lang="ru-RU" dirty="0"/>
              <a:t>неколико дана уназад, праћених </a:t>
            </a:r>
            <a:r>
              <a:rPr lang="ru-RU" dirty="0" smtClean="0"/>
              <a:t>повраћањем, надутости трбуха, знојења и слабости. </a:t>
            </a:r>
            <a:r>
              <a:rPr lang="ru-RU" dirty="0"/>
              <a:t>Бол </a:t>
            </a:r>
            <a:r>
              <a:rPr lang="ru-RU" dirty="0" smtClean="0"/>
              <a:t>му се погоршавао и јављао </a:t>
            </a:r>
            <a:r>
              <a:rPr lang="ru-RU" dirty="0"/>
              <a:t>у року од неколико минута </a:t>
            </a:r>
            <a:r>
              <a:rPr lang="ru-RU" dirty="0" smtClean="0"/>
              <a:t>након узимања </a:t>
            </a:r>
            <a:r>
              <a:rPr lang="ru-RU" dirty="0"/>
              <a:t>алкохола </a:t>
            </a:r>
            <a:r>
              <a:rPr lang="ru-RU" dirty="0" smtClean="0"/>
              <a:t>и конзумирања масне хране </a:t>
            </a:r>
            <a:r>
              <a:rPr lang="ru-RU" dirty="0"/>
              <a:t>или </a:t>
            </a:r>
            <a:r>
              <a:rPr lang="ru-RU" dirty="0" smtClean="0"/>
              <a:t>хране </a:t>
            </a:r>
            <a:r>
              <a:rPr lang="ru-RU" dirty="0"/>
              <a:t>са високим садржајем масти. </a:t>
            </a:r>
            <a:r>
              <a:rPr lang="ru-RU" dirty="0"/>
              <a:t>Абдомен је у равни </a:t>
            </a:r>
            <a:r>
              <a:rPr lang="ru-RU" dirty="0" smtClean="0"/>
              <a:t>грудног коша</a:t>
            </a:r>
            <a:r>
              <a:rPr lang="ru-RU" dirty="0"/>
              <a:t>, респираторно покретан, мек и </a:t>
            </a:r>
            <a:r>
              <a:rPr lang="ru-RU" dirty="0" smtClean="0"/>
              <a:t>палпаторно </a:t>
            </a:r>
            <a:r>
              <a:rPr lang="ru-RU" dirty="0"/>
              <a:t>болно осетљив у пределу </a:t>
            </a:r>
            <a:r>
              <a:rPr lang="ru-RU" dirty="0" smtClean="0"/>
              <a:t>епигастријума </a:t>
            </a:r>
            <a:r>
              <a:rPr lang="ru-RU" dirty="0"/>
              <a:t>и десног хипохондријума, без дефанса </a:t>
            </a:r>
            <a:r>
              <a:rPr lang="ru-RU" dirty="0" smtClean="0"/>
              <a:t>и перитонеалне </a:t>
            </a:r>
            <a:r>
              <a:rPr lang="ru-RU" dirty="0"/>
              <a:t>реакције, са слободним </a:t>
            </a:r>
            <a:r>
              <a:rPr lang="ru-RU" dirty="0" smtClean="0"/>
              <a:t>килним </a:t>
            </a:r>
            <a:r>
              <a:rPr lang="sr-Cyrl-RS" dirty="0" smtClean="0"/>
              <a:t>отворима.</a:t>
            </a:r>
          </a:p>
          <a:p>
            <a:endParaRPr lang="sr-Cyrl-RS" dirty="0"/>
          </a:p>
          <a:p>
            <a:r>
              <a:rPr lang="ru-RU" dirty="0" smtClean="0"/>
              <a:t>На </a:t>
            </a:r>
            <a:r>
              <a:rPr lang="ru-RU" dirty="0"/>
              <a:t>пријему су уочене патолошке </a:t>
            </a:r>
            <a:r>
              <a:rPr lang="ru-RU" dirty="0" smtClean="0"/>
              <a:t>вред</a:t>
            </a:r>
            <a:r>
              <a:rPr lang="sr-Cyrl-RS" dirty="0" smtClean="0"/>
              <a:t>ности </a:t>
            </a:r>
            <a:r>
              <a:rPr lang="sr-Cyrl-RS" dirty="0"/>
              <a:t>лабораторијских анализа (леукоцити </a:t>
            </a:r>
            <a:r>
              <a:rPr lang="sr-Cyrl-RS" dirty="0" smtClean="0"/>
              <a:t>- </a:t>
            </a:r>
            <a:r>
              <a:rPr lang="ru-RU" dirty="0" smtClean="0"/>
              <a:t>19,7 </a:t>
            </a:r>
            <a:r>
              <a:rPr lang="ru-RU" dirty="0"/>
              <a:t>x 109/l, хематокрит – 0,32, амилаза </a:t>
            </a:r>
            <a:r>
              <a:rPr lang="ru-RU" dirty="0" smtClean="0"/>
              <a:t>–52569 </a:t>
            </a:r>
            <a:r>
              <a:rPr lang="ru-RU" dirty="0"/>
              <a:t>IJ/l, липаза – 4750 IJ/l, Ц </a:t>
            </a:r>
            <a:r>
              <a:rPr lang="ru-RU" dirty="0" smtClean="0"/>
              <a:t>реактивнпротеин </a:t>
            </a:r>
            <a:r>
              <a:rPr lang="ru-RU" dirty="0"/>
              <a:t>– 152 IJ/l, албумини – 25 g/l), а </a:t>
            </a:r>
            <a:r>
              <a:rPr lang="ru-RU" dirty="0" smtClean="0"/>
              <a:t>касније </a:t>
            </a:r>
            <a:r>
              <a:rPr lang="ru-RU" dirty="0"/>
              <a:t>и неке друге вредности (АСТ – 80 </a:t>
            </a:r>
            <a:r>
              <a:rPr lang="ru-RU" dirty="0" smtClean="0"/>
              <a:t>IJ/l, АЛТ </a:t>
            </a:r>
            <a:r>
              <a:rPr lang="ru-RU" dirty="0"/>
              <a:t>– 127 IJ/l, ГГТ – 362 IJ/l). Током </a:t>
            </a:r>
            <a:r>
              <a:rPr lang="ru-RU" dirty="0" smtClean="0"/>
              <a:t>дијагностиковања </a:t>
            </a:r>
            <a:r>
              <a:rPr lang="ru-RU" dirty="0"/>
              <a:t>су урађени РТГ, ЕХО и ЦТ, </a:t>
            </a:r>
            <a:r>
              <a:rPr lang="ru-RU" dirty="0" smtClean="0"/>
              <a:t>као и </a:t>
            </a:r>
            <a:r>
              <a:rPr lang="sr-Cyrl-RS" dirty="0" smtClean="0"/>
              <a:t>езофагогастродуоденоскопија. Том приликом </a:t>
            </a:r>
            <a:r>
              <a:rPr lang="ru-RU" dirty="0" smtClean="0"/>
              <a:t>је </a:t>
            </a:r>
            <a:r>
              <a:rPr lang="ru-RU" dirty="0"/>
              <a:t>установљено да пацијент има </a:t>
            </a:r>
            <a:r>
              <a:rPr lang="ru-RU" dirty="0" smtClean="0"/>
              <a:t>калкулозу жучне кесе и плеурални излив. </a:t>
            </a:r>
            <a:r>
              <a:rPr lang="ru-RU" dirty="0"/>
              <a:t>Није </a:t>
            </a:r>
            <a:r>
              <a:rPr lang="ru-RU" dirty="0" smtClean="0"/>
              <a:t>урађена операција</a:t>
            </a:r>
            <a:r>
              <a:rPr lang="ru-RU" dirty="0"/>
              <a:t>, јер је дошло до опоравка, а и </a:t>
            </a:r>
            <a:r>
              <a:rPr lang="ru-RU" dirty="0" smtClean="0"/>
              <a:t>није </a:t>
            </a:r>
            <a:r>
              <a:rPr lang="sr-Cyrl-RS" dirty="0" smtClean="0"/>
              <a:t>било </a:t>
            </a:r>
            <a:r>
              <a:rPr lang="sr-Cyrl-RS" dirty="0"/>
              <a:t>знакова инфекције.</a:t>
            </a:r>
            <a:endParaRPr lang="sr-Latn-RS" dirty="0"/>
          </a:p>
        </p:txBody>
      </p:sp>
      <p:sp>
        <p:nvSpPr>
          <p:cNvPr id="5" name="TextBox 4"/>
          <p:cNvSpPr txBox="1"/>
          <p:nvPr/>
        </p:nvSpPr>
        <p:spPr>
          <a:xfrm>
            <a:off x="103030" y="5151548"/>
            <a:ext cx="92015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Питања:</a:t>
            </a:r>
          </a:p>
          <a:p>
            <a:pPr marL="342900" indent="-342900">
              <a:buAutoNum type="arabicPeriod"/>
            </a:pPr>
            <a:r>
              <a:rPr lang="x-none" dirty="0" smtClean="0">
                <a:cs typeface="Arial" pitchFamily="34" charset="0"/>
              </a:rPr>
              <a:t>Које </a:t>
            </a:r>
            <a:r>
              <a:rPr lang="x-none" dirty="0">
                <a:cs typeface="Arial" pitchFamily="34" charset="0"/>
              </a:rPr>
              <a:t>обољење </a:t>
            </a:r>
            <a:r>
              <a:rPr lang="sr-Cyrl-CS" dirty="0">
                <a:cs typeface="Arial" pitchFamily="34" charset="0"/>
              </a:rPr>
              <a:t>је праћено наведеним тегобама, симптомима и лабораторијским </a:t>
            </a:r>
            <a:endParaRPr lang="sr-Cyrl-CS" dirty="0" smtClean="0">
              <a:cs typeface="Arial" pitchFamily="34" charset="0"/>
            </a:endParaRPr>
          </a:p>
          <a:p>
            <a:r>
              <a:rPr lang="sr-Cyrl-CS" dirty="0" smtClean="0">
                <a:cs typeface="Arial" pitchFamily="34" charset="0"/>
              </a:rPr>
              <a:t>анализама</a:t>
            </a:r>
            <a:r>
              <a:rPr lang="x-none" dirty="0" smtClean="0">
                <a:cs typeface="Arial" pitchFamily="34" charset="0"/>
              </a:rPr>
              <a:t>?</a:t>
            </a:r>
            <a:endParaRPr lang="sr-Cyrl-RS" dirty="0" smtClean="0">
              <a:cs typeface="Arial" pitchFamily="34" charset="0"/>
            </a:endParaRPr>
          </a:p>
          <a:p>
            <a:r>
              <a:rPr lang="sr-Cyrl-RS" dirty="0" smtClean="0">
                <a:cs typeface="Arial" pitchFamily="34" charset="0"/>
              </a:rPr>
              <a:t>2. Објасните биохемијску улогу амилаза , липаза , АСТ, АЛТ И ГГТ у организму</a:t>
            </a:r>
            <a:endParaRPr lang="sr-Cyrl-CS" dirty="0">
              <a:cs typeface="Arial" pitchFamily="34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636502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818908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Акутни панкреатитис- АП</a:t>
            </a:r>
          </a:p>
          <a:p>
            <a:endParaRPr lang="ru-RU" dirty="0"/>
          </a:p>
          <a:p>
            <a:r>
              <a:rPr lang="ru-RU" dirty="0"/>
              <a:t>Акутни панкреатитис је нагло настало </a:t>
            </a:r>
            <a:r>
              <a:rPr lang="ru-RU" dirty="0" smtClean="0"/>
              <a:t>запаљење </a:t>
            </a:r>
            <a:r>
              <a:rPr lang="ru-RU" dirty="0"/>
              <a:t>гуштераче код кога њени ензими</a:t>
            </a:r>
          </a:p>
          <a:p>
            <a:r>
              <a:rPr lang="ru-RU" dirty="0"/>
              <a:t>врше разлагање (аутодигестију) саме </a:t>
            </a:r>
            <a:r>
              <a:rPr lang="ru-RU" dirty="0" smtClean="0"/>
              <a:t>жлезде и </a:t>
            </a:r>
            <a:r>
              <a:rPr lang="ru-RU" dirty="0"/>
              <a:t>околног ткива. Болест карактерише </a:t>
            </a:r>
            <a:r>
              <a:rPr lang="ru-RU" dirty="0" smtClean="0"/>
              <a:t>делимично </a:t>
            </a:r>
            <a:r>
              <a:rPr lang="ru-RU" dirty="0"/>
              <a:t>одумирање ткива панкреаса и </a:t>
            </a:r>
            <a:r>
              <a:rPr lang="ru-RU" dirty="0" smtClean="0"/>
              <a:t>крварење </a:t>
            </a:r>
            <a:r>
              <a:rPr lang="ru-RU" dirty="0"/>
              <a:t>на појединачним местима, а у </a:t>
            </a:r>
            <a:r>
              <a:rPr lang="ru-RU" dirty="0" smtClean="0"/>
              <a:t>најтежим облицима </a:t>
            </a:r>
            <a:r>
              <a:rPr lang="ru-RU" dirty="0"/>
              <a:t>болести долази до масивног </a:t>
            </a:r>
            <a:r>
              <a:rPr lang="ru-RU" dirty="0" smtClean="0"/>
              <a:t>пропадања </a:t>
            </a:r>
            <a:r>
              <a:rPr lang="ru-RU" dirty="0"/>
              <a:t>и одумирања ткива уз јако крварење </a:t>
            </a:r>
            <a:r>
              <a:rPr lang="ru-RU" dirty="0" smtClean="0"/>
              <a:t>из </a:t>
            </a:r>
            <a:r>
              <a:rPr lang="sr-Cyrl-RS" dirty="0" smtClean="0"/>
              <a:t>локалних </a:t>
            </a:r>
            <a:r>
              <a:rPr lang="sr-Cyrl-RS" dirty="0"/>
              <a:t>крвних судова.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Абдоминални </a:t>
            </a:r>
            <a:r>
              <a:rPr lang="ru-RU" dirty="0"/>
              <a:t>бол је главни симптом </a:t>
            </a:r>
            <a:r>
              <a:rPr lang="ru-RU" dirty="0" smtClean="0"/>
              <a:t>болести</a:t>
            </a:r>
            <a:r>
              <a:rPr lang="ru-RU" dirty="0"/>
              <a:t>. Бол је оштар по интензитету, сталан </a:t>
            </a:r>
            <a:r>
              <a:rPr lang="ru-RU" dirty="0" smtClean="0"/>
              <a:t>и шири </a:t>
            </a:r>
            <a:r>
              <a:rPr lang="ru-RU" dirty="0"/>
              <a:t>се у виду појаса. Бол је интензивнији </a:t>
            </a:r>
            <a:r>
              <a:rPr lang="ru-RU" dirty="0" smtClean="0"/>
              <a:t>у лежећем </a:t>
            </a:r>
            <a:r>
              <a:rPr lang="ru-RU" dirty="0"/>
              <a:t>положају и болесницима је </a:t>
            </a:r>
            <a:r>
              <a:rPr lang="ru-RU" dirty="0" smtClean="0"/>
              <a:t>лакше када </a:t>
            </a:r>
            <a:r>
              <a:rPr lang="ru-RU" dirty="0"/>
              <a:t>седе и погну се напред. Бол се </a:t>
            </a:r>
            <a:r>
              <a:rPr lang="ru-RU" dirty="0" smtClean="0"/>
              <a:t>појачава приликом </a:t>
            </a:r>
            <a:r>
              <a:rPr lang="ru-RU" dirty="0"/>
              <a:t>поновног уноса </a:t>
            </a:r>
            <a:r>
              <a:rPr lang="ru-RU" dirty="0" smtClean="0"/>
              <a:t>хране, нарочито масног оброка и најјачи је 10-20 минута након отпочињања упале. </a:t>
            </a:r>
            <a:r>
              <a:rPr lang="ru-RU" dirty="0"/>
              <a:t>Осим </a:t>
            </a:r>
            <a:r>
              <a:rPr lang="ru-RU" dirty="0" smtClean="0"/>
              <a:t>тога врло </a:t>
            </a:r>
            <a:r>
              <a:rPr lang="ru-RU" dirty="0"/>
              <a:t>често се јављају мука, повраћање, </a:t>
            </a:r>
            <a:r>
              <a:rPr lang="ru-RU" dirty="0" smtClean="0"/>
              <a:t>надутост </a:t>
            </a:r>
            <a:r>
              <a:rPr lang="ru-RU" dirty="0"/>
              <a:t>трбуха, слабост, знојење, </a:t>
            </a:r>
            <a:r>
              <a:rPr lang="ru-RU" dirty="0" smtClean="0"/>
              <a:t>узнемиреност. Пацијент </a:t>
            </a:r>
            <a:r>
              <a:rPr lang="ru-RU" dirty="0"/>
              <a:t>у анамнези често наводи обилан </a:t>
            </a:r>
            <a:r>
              <a:rPr lang="ru-RU" dirty="0" smtClean="0"/>
              <a:t>оброк </a:t>
            </a:r>
            <a:r>
              <a:rPr lang="ru-RU" dirty="0"/>
              <a:t>или уживање алкохола неколико сати </a:t>
            </a:r>
            <a:r>
              <a:rPr lang="ru-RU" dirty="0" smtClean="0"/>
              <a:t>пре </a:t>
            </a:r>
            <a:r>
              <a:rPr lang="sr-Cyrl-RS" dirty="0" smtClean="0"/>
              <a:t>појаве </a:t>
            </a:r>
            <a:r>
              <a:rPr lang="sr-Cyrl-RS" dirty="0"/>
              <a:t>бола.</a:t>
            </a:r>
            <a:endParaRPr lang="sr-Latn-RS" dirty="0"/>
          </a:p>
        </p:txBody>
      </p:sp>
      <p:sp>
        <p:nvSpPr>
          <p:cNvPr id="4" name="TextBox 3"/>
          <p:cNvSpPr txBox="1"/>
          <p:nvPr/>
        </p:nvSpPr>
        <p:spPr>
          <a:xfrm>
            <a:off x="283335" y="218941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u="sng" dirty="0" smtClean="0"/>
              <a:t>Дискусија:</a:t>
            </a:r>
            <a:endParaRPr lang="sr-Latn-RS" b="1" u="sng" dirty="0"/>
          </a:p>
        </p:txBody>
      </p:sp>
    </p:spTree>
    <p:extLst>
      <p:ext uri="{BB962C8B-B14F-4D97-AF65-F5344CB8AC3E}">
        <p14:creationId xmlns:p14="http://schemas.microsoft.com/office/powerpoint/2010/main" val="158590944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0151" y="751344"/>
            <a:ext cx="929854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Лабораторијска </a:t>
            </a:r>
            <a:r>
              <a:rPr lang="ru-RU" dirty="0" smtClean="0"/>
              <a:t>дијагностика у </a:t>
            </a:r>
            <a:r>
              <a:rPr lang="ru-RU" dirty="0"/>
              <a:t>АП-а активност серумских и уринских амилаза </a:t>
            </a:r>
            <a:r>
              <a:rPr lang="ru-RU" dirty="0" smtClean="0"/>
              <a:t>повишена је </a:t>
            </a:r>
            <a:r>
              <a:rPr lang="ru-RU" dirty="0"/>
              <a:t>од првог дана у више од </a:t>
            </a:r>
            <a:r>
              <a:rPr lang="ru-RU" dirty="0" smtClean="0"/>
              <a:t>три пута од нормалних вредности и у 75 </a:t>
            </a:r>
            <a:r>
              <a:rPr lang="ru-RU" dirty="0"/>
              <a:t>% </a:t>
            </a:r>
            <a:r>
              <a:rPr lang="ru-RU" dirty="0" smtClean="0"/>
              <a:t>оболелих и обично </a:t>
            </a:r>
            <a:r>
              <a:rPr lang="ru-RU" dirty="0"/>
              <a:t>остаје повишена неколико дана </a:t>
            </a:r>
            <a:r>
              <a:rPr lang="ru-RU" dirty="0" smtClean="0"/>
              <a:t>(3-7 дана) од почетка болести</a:t>
            </a:r>
            <a:r>
              <a:rPr lang="ru-RU" dirty="0"/>
              <a:t>. Дијагностичка је слабост одређивања </a:t>
            </a:r>
            <a:r>
              <a:rPr lang="ru-RU" dirty="0" smtClean="0"/>
              <a:t>активности амилаза </a:t>
            </a:r>
            <a:r>
              <a:rPr lang="ru-RU" dirty="0"/>
              <a:t>ниска специфичност теста, јер </a:t>
            </a:r>
            <a:r>
              <a:rPr lang="ru-RU" dirty="0" smtClean="0"/>
              <a:t>се повишена вредност </a:t>
            </a:r>
            <a:r>
              <a:rPr lang="ru-RU" dirty="0"/>
              <a:t>активности ових ензима </a:t>
            </a:r>
            <a:r>
              <a:rPr lang="ru-RU" dirty="0" smtClean="0"/>
              <a:t>може наћи </a:t>
            </a:r>
            <a:r>
              <a:rPr lang="ru-RU" dirty="0"/>
              <a:t>у многим другим интраабдоминалним </a:t>
            </a:r>
            <a:r>
              <a:rPr lang="ru-RU" dirty="0" smtClean="0"/>
              <a:t>стањима те и у </a:t>
            </a:r>
            <a:r>
              <a:rPr lang="ru-RU" dirty="0"/>
              <a:t>бубрежној инсуфицијенцији.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Дијагностичка специфичност </a:t>
            </a:r>
            <a:r>
              <a:rPr lang="ru-RU" dirty="0"/>
              <a:t>се </a:t>
            </a:r>
            <a:r>
              <a:rPr lang="ru-RU" dirty="0" smtClean="0"/>
              <a:t>повећава одређивањем </a:t>
            </a:r>
            <a:r>
              <a:rPr lang="ru-RU" dirty="0"/>
              <a:t>липаза те одређивањем </a:t>
            </a:r>
            <a:r>
              <a:rPr lang="ru-RU" dirty="0" smtClean="0"/>
              <a:t>активности панкреасне П </a:t>
            </a:r>
            <a:r>
              <a:rPr lang="ru-RU" dirty="0"/>
              <a:t>изоамилазе. Пораст активности липаза </a:t>
            </a:r>
            <a:r>
              <a:rPr lang="ru-RU" dirty="0" smtClean="0"/>
              <a:t>у серуму </a:t>
            </a:r>
            <a:r>
              <a:rPr lang="ru-RU" dirty="0"/>
              <a:t>је специфичнији тест за дијагнозу АП-а </a:t>
            </a:r>
            <a:r>
              <a:rPr lang="ru-RU" dirty="0" smtClean="0"/>
              <a:t>од одређивања </a:t>
            </a:r>
            <a:r>
              <a:rPr lang="ru-RU" dirty="0"/>
              <a:t>активности амилаза. Осим у АП-а, </a:t>
            </a:r>
            <a:r>
              <a:rPr lang="ru-RU" dirty="0" smtClean="0"/>
              <a:t>повишена вредност </a:t>
            </a:r>
            <a:r>
              <a:rPr lang="ru-RU" dirty="0"/>
              <a:t>липаза може се наћи и при </a:t>
            </a:r>
            <a:r>
              <a:rPr lang="ru-RU" dirty="0" smtClean="0"/>
              <a:t>узнапредовалим болестима бубрега</a:t>
            </a:r>
            <a:r>
              <a:rPr lang="ru-RU" dirty="0"/>
              <a:t>, при перфорацији </a:t>
            </a:r>
            <a:r>
              <a:rPr lang="ru-RU" dirty="0" smtClean="0"/>
              <a:t>црева, али </a:t>
            </a:r>
            <a:r>
              <a:rPr lang="ru-RU" dirty="0"/>
              <a:t>тада је она обично нижа од троструког</a:t>
            </a:r>
            <a:br>
              <a:rPr lang="ru-RU" dirty="0"/>
            </a:br>
            <a:r>
              <a:rPr lang="ru-RU" dirty="0" smtClean="0"/>
              <a:t>повећања од нормалних вредности.</a:t>
            </a:r>
          </a:p>
          <a:p>
            <a:endParaRPr lang="ru-RU" dirty="0"/>
          </a:p>
          <a:p>
            <a:r>
              <a:rPr lang="ru-RU" dirty="0"/>
              <a:t>У акутном панкреатитису обично је повишен </a:t>
            </a:r>
            <a:r>
              <a:rPr lang="ru-RU" dirty="0" smtClean="0"/>
              <a:t>број леукоцита</a:t>
            </a:r>
            <a:r>
              <a:rPr lang="ru-RU" dirty="0"/>
              <a:t>, а висока гликемија може </a:t>
            </a:r>
            <a:r>
              <a:rPr lang="ru-RU" dirty="0" smtClean="0"/>
              <a:t>упитити и на тешки </a:t>
            </a:r>
            <a:r>
              <a:rPr lang="ru-RU" dirty="0"/>
              <a:t>панкреатитис. Повишене </a:t>
            </a:r>
            <a:r>
              <a:rPr lang="ru-RU" dirty="0" smtClean="0"/>
              <a:t>вредности аминотрансфераза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алкалне фосфатазе и билирубина </a:t>
            </a:r>
            <a:r>
              <a:rPr lang="ru-RU" dirty="0" smtClean="0"/>
              <a:t>могу упућивати </a:t>
            </a:r>
            <a:r>
              <a:rPr lang="ru-RU" dirty="0"/>
              <a:t>на панкреатитис билијарне </a:t>
            </a:r>
            <a:r>
              <a:rPr lang="ru-RU" dirty="0" smtClean="0"/>
              <a:t>етиологије. Преласком дела течности </a:t>
            </a:r>
            <a:r>
              <a:rPr lang="ru-RU" dirty="0"/>
              <a:t>из циркулације у трећи </a:t>
            </a:r>
            <a:r>
              <a:rPr lang="ru-RU" dirty="0" smtClean="0"/>
              <a:t>простор може </a:t>
            </a:r>
            <a:r>
              <a:rPr lang="ru-RU" dirty="0"/>
              <a:t>доћи до пораста хематокрита.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3378491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426" y="944734"/>
            <a:ext cx="86159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Код већине болесника болест брзо пролази, обично после 3 - 7 дана након што је започета терапија. Лечење се састоји пре свега на уносу велике количине течности у организам, ублажавање боли уз помоћ лекова против болова и спречавање уноса хране и течности на уста чиме се ограничава активност гуштераче. Дијета се почиње 3 - 6 дана од болести. Болесник са тешким обликом панкреатитиса обично захтева давање великих количина течности и посебну пажњу, због могућих тешких компликација.</a:t>
            </a:r>
            <a:endParaRPr lang="sr-Latn-RS" dirty="0"/>
          </a:p>
        </p:txBody>
      </p:sp>
      <p:sp>
        <p:nvSpPr>
          <p:cNvPr id="5" name="TextBox 4"/>
          <p:cNvSpPr txBox="1"/>
          <p:nvPr/>
        </p:nvSpPr>
        <p:spPr>
          <a:xfrm>
            <a:off x="270457" y="296214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u="sng" dirty="0" smtClean="0"/>
              <a:t>Терапија </a:t>
            </a:r>
            <a:endParaRPr lang="sr-Latn-RS" b="1" u="sng" dirty="0"/>
          </a:p>
        </p:txBody>
      </p:sp>
    </p:spTree>
    <p:extLst>
      <p:ext uri="{BB962C8B-B14F-4D97-AF65-F5344CB8AC3E}">
        <p14:creationId xmlns:p14="http://schemas.microsoft.com/office/powerpoint/2010/main" val="254597075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986" y="273676"/>
            <a:ext cx="923842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Коришћене референце:</a:t>
            </a:r>
          </a:p>
          <a:p>
            <a:pPr marL="342900" indent="-342900">
              <a:buAutoNum type="arabicPeriod"/>
            </a:pPr>
            <a:r>
              <a:rPr lang="x-none" dirty="0" smtClean="0">
                <a:hlinkClick r:id="rId2"/>
              </a:rPr>
              <a:t>https</a:t>
            </a:r>
            <a:r>
              <a:rPr lang="x-none" dirty="0">
                <a:hlinkClick r:id="rId2"/>
              </a:rPr>
              <a:t>://</a:t>
            </a:r>
            <a:r>
              <a:rPr lang="x-none" dirty="0" smtClean="0">
                <a:hlinkClick r:id="rId2"/>
              </a:rPr>
              <a:t>www.slideshare.net/DamaKamelijama/osnovi-klinike-enzimologije2014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x-none" dirty="0">
                <a:hlinkClick r:id="rId3"/>
              </a:rPr>
              <a:t>https://</a:t>
            </a:r>
            <a:r>
              <a:rPr lang="x-none" dirty="0" smtClean="0">
                <a:hlinkClick r:id="rId3"/>
              </a:rPr>
              <a:t>www.slideshare.net/LejlaLiina/dijagnosticko-znacajni-enzimi</a:t>
            </a:r>
            <a:endParaRPr lang="sr-Cyrl-CS" dirty="0" smtClean="0"/>
          </a:p>
          <a:p>
            <a:pPr marL="342900" indent="-342900">
              <a:buFontTx/>
              <a:buAutoNum type="arabicPeriod"/>
            </a:pPr>
            <a:r>
              <a:rPr lang="sr-Cyrl-CS" dirty="0" smtClean="0">
                <a:hlinkClick r:id="rId4"/>
              </a:rPr>
              <a:t>https://</a:t>
            </a:r>
            <a:r>
              <a:rPr lang="sr-Cyrl-CS" dirty="0" smtClean="0">
                <a:hlinkClick r:id="rId4"/>
              </a:rPr>
              <a:t>scindeks-clanci.ceon.rs/data/pdf/1820-2411/2014/1820-24111401014N.pdf</a:t>
            </a:r>
            <a:endParaRPr lang="sr-Cyrl-CS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sr-Latn-RS" dirty="0">
                <a:hlinkClick r:id="rId5"/>
              </a:rPr>
              <a:t>http://</a:t>
            </a:r>
            <a:r>
              <a:rPr lang="sr-Latn-RS" dirty="0" smtClean="0">
                <a:hlinkClick r:id="rId5"/>
              </a:rPr>
              <a:t>www.medrat.edu.rs/Cirilica/E-casopis/Broj%205/Rad%205.pdf</a:t>
            </a:r>
            <a:endParaRPr lang="sr-Cyrl-RS" dirty="0" smtClean="0"/>
          </a:p>
          <a:p>
            <a:pPr marL="342900" indent="-342900">
              <a:buFontTx/>
              <a:buAutoNum type="arabicPeriod"/>
            </a:pPr>
            <a:r>
              <a:rPr lang="ru-RU" dirty="0">
                <a:cs typeface="Arial" panose="020B0604020202020204" pitchFamily="34" charset="0"/>
              </a:rPr>
              <a:t>С. Спасић, З. Јелић </a:t>
            </a:r>
            <a:r>
              <a:rPr lang="sr-Cyrl-RS" dirty="0">
                <a:cs typeface="Arial" panose="020B0604020202020204" pitchFamily="34" charset="0"/>
              </a:rPr>
              <a:t>И</a:t>
            </a:r>
            <a:r>
              <a:rPr lang="ru-RU" dirty="0">
                <a:cs typeface="Arial" panose="020B0604020202020204" pitchFamily="34" charset="0"/>
              </a:rPr>
              <a:t>вановић, В Спасојевић Калимановска.</a:t>
            </a:r>
            <a:r>
              <a:rPr lang="sr-Cyrl-RS" dirty="0">
                <a:cs typeface="Arial" panose="020B0604020202020204" pitchFamily="34" charset="0"/>
              </a:rPr>
              <a:t> </a:t>
            </a:r>
            <a:endParaRPr lang="en-US" dirty="0" smtClean="0">
              <a:cs typeface="Arial" panose="020B0604020202020204" pitchFamily="34" charset="0"/>
            </a:endParaRPr>
          </a:p>
          <a:p>
            <a:r>
              <a:rPr lang="sr-Cyrl-RS" dirty="0" smtClean="0">
                <a:cs typeface="Arial" panose="020B0604020202020204" pitchFamily="34" charset="0"/>
              </a:rPr>
              <a:t>Медицинска </a:t>
            </a:r>
            <a:r>
              <a:rPr lang="sr-Cyrl-RS" dirty="0">
                <a:cs typeface="Arial" panose="020B0604020202020204" pitchFamily="34" charset="0"/>
              </a:rPr>
              <a:t>биохемија. Аутори, Београд, 2003. године</a:t>
            </a:r>
          </a:p>
          <a:p>
            <a:pPr marL="342900" indent="-342900">
              <a:buAutoNum type="arabicPeriod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780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8847"/>
            <a:ext cx="929854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dirty="0" smtClean="0"/>
              <a:t>Дијагностичке </a:t>
            </a:r>
            <a:r>
              <a:rPr lang="x-none" sz="2400" dirty="0"/>
              <a:t>ензиме можемо </a:t>
            </a:r>
            <a:r>
              <a:rPr lang="x-none" sz="2400" dirty="0" smtClean="0"/>
              <a:t>поделити и према диструбуцији </a:t>
            </a:r>
            <a:r>
              <a:rPr lang="x-none" sz="2400" dirty="0"/>
              <a:t>у организму на</a:t>
            </a:r>
            <a:r>
              <a:rPr lang="x-none" sz="2400" dirty="0" smtClean="0"/>
              <a:t>:</a:t>
            </a:r>
          </a:p>
          <a:p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 smtClean="0"/>
              <a:t>• </a:t>
            </a:r>
            <a:r>
              <a:rPr lang="x-none" sz="2000" u="sng" dirty="0" smtClean="0"/>
              <a:t>Органо неспецифичне ензиме</a:t>
            </a:r>
            <a:r>
              <a:rPr lang="x-none" sz="2000" dirty="0" smtClean="0"/>
              <a:t>:</a:t>
            </a:r>
            <a:r>
              <a:rPr lang="x-none" sz="2000" dirty="0"/>
              <a:t/>
            </a:r>
            <a:br>
              <a:rPr lang="x-none" sz="2000" dirty="0"/>
            </a:br>
            <a:r>
              <a:rPr lang="x-none" sz="2000" dirty="0"/>
              <a:t> </a:t>
            </a:r>
            <a:r>
              <a:rPr lang="x-none" sz="2000" dirty="0" smtClean="0"/>
              <a:t>  учествују </a:t>
            </a:r>
            <a:r>
              <a:rPr lang="x-none" sz="2000" dirty="0"/>
              <a:t>у енергетској </a:t>
            </a:r>
            <a:r>
              <a:rPr lang="x-none" sz="2000" dirty="0" smtClean="0"/>
              <a:t>размени материје тј. </a:t>
            </a:r>
            <a:r>
              <a:rPr lang="x-none" sz="2000" dirty="0"/>
              <a:t>у процесима у </a:t>
            </a:r>
            <a:r>
              <a:rPr lang="x-none" sz="2000" dirty="0" smtClean="0"/>
              <a:t> </a:t>
            </a:r>
          </a:p>
          <a:p>
            <a:r>
              <a:rPr lang="x-none" sz="2000" dirty="0" smtClean="0"/>
              <a:t>   којима </a:t>
            </a:r>
            <a:r>
              <a:rPr lang="x-none" sz="2000" dirty="0"/>
              <a:t>се ствара </a:t>
            </a:r>
            <a:r>
              <a:rPr lang="x-none" sz="2000" dirty="0" smtClean="0"/>
              <a:t>енергија ( ензими гликолизе, циклуса лимунске киселине и </a:t>
            </a:r>
            <a:r>
              <a:rPr lang="x-none" sz="2000" dirty="0" smtClean="0"/>
              <a:t>оксидативне </a:t>
            </a:r>
            <a:r>
              <a:rPr lang="x-none" sz="2000" dirty="0" smtClean="0"/>
              <a:t>фосфорилације). </a:t>
            </a:r>
          </a:p>
          <a:p>
            <a:endParaRPr lang="x-non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000" u="sng" dirty="0" smtClean="0"/>
              <a:t>Органо </a:t>
            </a:r>
            <a:r>
              <a:rPr lang="x-none" sz="2000" u="sng" dirty="0"/>
              <a:t>специфични </a:t>
            </a:r>
            <a:r>
              <a:rPr lang="x-none" sz="2000" u="sng" dirty="0" smtClean="0"/>
              <a:t>ензими</a:t>
            </a:r>
            <a:r>
              <a:rPr lang="x-none" sz="2000" dirty="0" smtClean="0"/>
              <a:t>:</a:t>
            </a:r>
          </a:p>
          <a:p>
            <a:r>
              <a:rPr lang="x-none" sz="2000" dirty="0"/>
              <a:t> </a:t>
            </a:r>
            <a:r>
              <a:rPr lang="x-none" sz="2000" dirty="0" smtClean="0"/>
              <a:t>  учествују у метаболичким </a:t>
            </a:r>
            <a:r>
              <a:rPr lang="x-none" sz="2000" dirty="0"/>
              <a:t>процесима који се </a:t>
            </a:r>
            <a:r>
              <a:rPr lang="x-none" sz="2000" dirty="0" smtClean="0"/>
              <a:t>одвијају </a:t>
            </a:r>
            <a:r>
              <a:rPr lang="x-none" sz="2000" dirty="0"/>
              <a:t>само </a:t>
            </a:r>
            <a:r>
              <a:rPr lang="x-none" sz="2000" dirty="0" smtClean="0"/>
              <a:t>у  </a:t>
            </a:r>
          </a:p>
          <a:p>
            <a:r>
              <a:rPr lang="x-none" sz="2000" dirty="0" smtClean="0"/>
              <a:t>   одређеним </a:t>
            </a:r>
            <a:r>
              <a:rPr lang="x-none" sz="2000" dirty="0"/>
              <a:t>органима </a:t>
            </a:r>
            <a:r>
              <a:rPr lang="x-none" sz="2000" dirty="0" smtClean="0"/>
              <a:t>и органелама у ћелији( </a:t>
            </a:r>
            <a:r>
              <a:rPr lang="x-none" sz="2000" dirty="0"/>
              <a:t>нпр амилаза, </a:t>
            </a:r>
            <a:endParaRPr lang="x-none" sz="2000" dirty="0" smtClean="0"/>
          </a:p>
          <a:p>
            <a:r>
              <a:rPr lang="x-none" sz="2000" dirty="0" smtClean="0"/>
              <a:t>   </a:t>
            </a:r>
            <a:r>
              <a:rPr lang="x-none" sz="2000" dirty="0" smtClean="0"/>
              <a:t>липаза</a:t>
            </a:r>
            <a:r>
              <a:rPr lang="sr-Cyrl-RS" sz="2000" dirty="0" smtClean="0"/>
              <a:t>, АСТ, креатин киназа</a:t>
            </a:r>
            <a:r>
              <a:rPr lang="x-none" sz="2000" dirty="0" smtClean="0"/>
              <a:t> </a:t>
            </a:r>
            <a:r>
              <a:rPr lang="x-none" sz="2000" dirty="0" smtClean="0"/>
              <a:t>)</a:t>
            </a:r>
          </a:p>
          <a:p>
            <a:endParaRPr lang="x-non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000" dirty="0" smtClean="0"/>
              <a:t>Органо </a:t>
            </a:r>
            <a:r>
              <a:rPr lang="x-none" sz="2000" dirty="0"/>
              <a:t>специфични </a:t>
            </a:r>
            <a:r>
              <a:rPr lang="x-none" sz="2000" dirty="0" smtClean="0"/>
              <a:t>изоензими:</a:t>
            </a:r>
            <a:r>
              <a:rPr lang="x-none" sz="2000" dirty="0"/>
              <a:t/>
            </a:r>
            <a:br>
              <a:rPr lang="x-none" sz="2000" dirty="0"/>
            </a:br>
            <a:r>
              <a:rPr lang="x-none" sz="2000" dirty="0"/>
              <a:t>( нпр. изоензими ЛДХ: ЛДХ 1 и 2 у миокарду ; ЛДХ 4 и 5 у </a:t>
            </a:r>
            <a:r>
              <a:rPr lang="x-none" sz="2000" dirty="0" smtClean="0"/>
              <a:t>јетри 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x-non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000" dirty="0" smtClean="0"/>
              <a:t>Према дистрибуцији </a:t>
            </a:r>
            <a:r>
              <a:rPr lang="x-none" sz="2000" dirty="0"/>
              <a:t>у </a:t>
            </a:r>
            <a:r>
              <a:rPr lang="x-none" sz="2000" dirty="0" smtClean="0"/>
              <a:t>ћелији </a:t>
            </a:r>
            <a:r>
              <a:rPr lang="x-none" sz="2000" dirty="0"/>
              <a:t>:</a:t>
            </a:r>
            <a:br>
              <a:rPr lang="x-none" sz="2000" dirty="0"/>
            </a:br>
            <a:r>
              <a:rPr lang="x-none" sz="2000" dirty="0"/>
              <a:t>- </a:t>
            </a:r>
            <a:r>
              <a:rPr lang="x-none" sz="2000" dirty="0" smtClean="0"/>
              <a:t>цитосолни </a:t>
            </a:r>
            <a:r>
              <a:rPr lang="x-none" sz="2000" dirty="0"/>
              <a:t>ензими ( АЛТ, ЛДХ, </a:t>
            </a:r>
            <a:r>
              <a:rPr lang="x-none" sz="2000" dirty="0" smtClean="0"/>
              <a:t>ЦК </a:t>
            </a:r>
            <a:r>
              <a:rPr lang="x-none" sz="2000" dirty="0"/>
              <a:t>) -</a:t>
            </a:r>
            <a:br>
              <a:rPr lang="x-none" sz="2000" dirty="0"/>
            </a:br>
            <a:r>
              <a:rPr lang="x-none" sz="2000" dirty="0" smtClean="0"/>
              <a:t>- ензими ћелијских органела - Митохондрија – АСТ, ГЛДХ,</a:t>
            </a:r>
          </a:p>
          <a:p>
            <a:r>
              <a:rPr lang="x-none" sz="2000" dirty="0" smtClean="0"/>
              <a:t>       ЕР-ГГТ, грануле – липаза, амилаза, билијарни епител- АЛП, ГГТ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val="75853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9" b="10577"/>
          <a:stretch/>
        </p:blipFill>
        <p:spPr>
          <a:xfrm>
            <a:off x="535150" y="1536700"/>
            <a:ext cx="8088149" cy="4610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2800" y="736600"/>
            <a:ext cx="5564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Локализација ензима у хепатоцитима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8799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4149"/>
            <a:ext cx="834551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4000" dirty="0" smtClean="0"/>
              <a:t>КЛИНИЧКА ЕНЗИМОЛОГИЈА</a:t>
            </a:r>
          </a:p>
          <a:p>
            <a:endParaRPr lang="x-none" sz="4000" dirty="0" smtClean="0"/>
          </a:p>
          <a:p>
            <a:r>
              <a:rPr lang="x-none" sz="2400" dirty="0" smtClean="0"/>
              <a:t>Клиничка </a:t>
            </a:r>
            <a:r>
              <a:rPr lang="x-none" sz="2400" dirty="0"/>
              <a:t>ензимологија – </a:t>
            </a:r>
            <a:r>
              <a:rPr lang="x-none" sz="2400" dirty="0" smtClean="0"/>
              <a:t>примена </a:t>
            </a:r>
            <a:r>
              <a:rPr lang="x-none" sz="2400" dirty="0"/>
              <a:t>ензима:</a:t>
            </a:r>
            <a:br>
              <a:rPr lang="x-none" sz="2400" dirty="0"/>
            </a:br>
            <a:endParaRPr lang="x-non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Дијагноза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праћење </a:t>
            </a:r>
            <a:r>
              <a:rPr lang="x-none" sz="2400" dirty="0"/>
              <a:t>тока </a:t>
            </a:r>
            <a:r>
              <a:rPr lang="x-none" sz="2400" dirty="0" smtClean="0"/>
              <a:t>болести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одговор </a:t>
            </a:r>
            <a:r>
              <a:rPr lang="x-none" sz="2400" dirty="0"/>
              <a:t>на </a:t>
            </a:r>
            <a:r>
              <a:rPr lang="x-none" sz="2400" dirty="0" smtClean="0"/>
              <a:t>терапију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прогноза болести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x-none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x-none" sz="2400" dirty="0" smtClean="0"/>
              <a:t> Дијагностички најзначајнији </a:t>
            </a:r>
            <a:r>
              <a:rPr lang="x-none" sz="2400" dirty="0"/>
              <a:t>ензими:</a:t>
            </a:r>
            <a:br>
              <a:rPr lang="x-none" sz="2400" dirty="0"/>
            </a:br>
            <a:r>
              <a:rPr lang="x-none" sz="2400" dirty="0"/>
              <a:t>АСТ </a:t>
            </a:r>
            <a:r>
              <a:rPr lang="x-none" sz="2400" dirty="0" smtClean="0"/>
              <a:t>     ЦК</a:t>
            </a: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/>
              <a:t>АЛТ </a:t>
            </a:r>
            <a:r>
              <a:rPr lang="x-none" sz="2400" dirty="0" smtClean="0"/>
              <a:t>   АЛП</a:t>
            </a: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 smtClean="0"/>
              <a:t>ЛДХ     </a:t>
            </a:r>
            <a:r>
              <a:rPr lang="x-none" sz="2400" dirty="0"/>
              <a:t>ГГТ</a:t>
            </a:r>
            <a:br>
              <a:rPr lang="x-none" sz="2400" dirty="0"/>
            </a:br>
            <a:r>
              <a:rPr lang="x-none" sz="2400" dirty="0" smtClean="0"/>
              <a:t>         СДХ     АМИЛАЗА</a:t>
            </a: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 smtClean="0"/>
              <a:t>       ГЛДХ    ЛИПАЗА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277717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18479</TotalTime>
  <Words>5012</Words>
  <Application>Microsoft Office PowerPoint</Application>
  <PresentationFormat>On-screen Show (4:3)</PresentationFormat>
  <Paragraphs>802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7" baseType="lpstr">
      <vt:lpstr>Arial</vt:lpstr>
      <vt:lpstr>Calibri</vt:lpstr>
      <vt:lpstr>Symbol</vt:lpstr>
      <vt:lpstr>Times New Roman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194</cp:revision>
  <dcterms:created xsi:type="dcterms:W3CDTF">2018-08-08T12:22:48Z</dcterms:created>
  <dcterms:modified xsi:type="dcterms:W3CDTF">2018-08-31T08:56:11Z</dcterms:modified>
</cp:coreProperties>
</file>